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9F404-5292-4688-98F0-8C6B88DE5792}" v="8" dt="2025-03-12T08:01:59.103"/>
    <p1510:client id="{53A65AFB-73BD-3504-3DAF-6F3B5C945E75}" v="36" dt="2025-03-12T11:40:03.753"/>
    <p1510:client id="{D5E00BBE-98A4-A375-97E4-CD43C371161A}" v="2" dt="2025-03-12T09:29:05.711"/>
    <p1510:client id="{D6B999DF-746D-09BC-DBE1-6B893B5FC8D8}" v="2" dt="2025-03-12T09:55:55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28EB0-9634-4295-92EE-09BBEBC5549A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B5EAD-D64E-4168-A1FD-C344E70B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4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processeur ou le CPU est le cerveau de l’ordinateur , c'est lui qui </a:t>
            </a:r>
            <a:r>
              <a:rPr lang="fr-FR" b="1"/>
              <a:t>traite les données</a:t>
            </a:r>
            <a:r>
              <a:rPr lang="fr-FR"/>
              <a:t> et </a:t>
            </a:r>
            <a:r>
              <a:rPr lang="fr-FR" b="1"/>
              <a:t>effectue les calculs</a:t>
            </a:r>
            <a:r>
              <a:rPr lang="fr-FR"/>
              <a:t> nécessaires pour faire fonctionner les logiciels et le système d’exploitation.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B5EAD-D64E-4168-A1FD-C344E70B1A0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9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B5EAD-D64E-4168-A1FD-C344E70B1A0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4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2A4E8-F0B9-CBB0-4C0D-435AD3A65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71B49B-F8F0-A738-A825-04286F4EA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EF0123-779A-2F36-CC67-BEF69A318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C3FEA3-BBCC-008E-F72F-C5CE9A6C4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B5EAD-D64E-4168-A1FD-C344E70B1A0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61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C8C30-E051-CE57-CCC9-3946E5669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C224E5-12FF-5E15-385E-6AD0BE839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84771B-A118-00B9-CAA6-64EC49164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CA7482-0D79-6EAA-6A40-E52E3ABFD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B5EAD-D64E-4168-A1FD-C344E70B1A0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0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5D2D-C6CC-5A12-6BE8-B732E59C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CB1EFF-94E3-E26A-6102-B5FF9186E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F685CC-3021-11B8-4348-3D9EBCBDA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84F1E6-405F-6FC1-DB9D-F7A22A1E3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B5EAD-D64E-4168-A1FD-C344E70B1A0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E991B-4F55-251C-C17B-D77867277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7F16A2-1AFA-D1D7-646D-89C0A815E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E61F95-90BB-2A90-FDFD-42EE1EAD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1E644-260C-B250-2FBE-A6386A0B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1A57C-AAA9-5C07-8EEA-055C2DD4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57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261F3-A676-0DF7-3573-A26E0131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DC33C6-7D50-F702-87D6-24D70464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85A2-D3CA-0350-48F0-FDA3EE6F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1675C4-F8B2-9820-5162-23764E76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A25E37-C291-38C5-EB14-78D104F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0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FE762A-E604-42FB-FB4E-3E71300F7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6E3872-8651-AA36-74BC-A1CC25BA6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F99A6-4CAC-51BC-754C-8CD105A3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7C6C8-6690-20BF-CC17-3CE6F1E8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E9AD42-5975-4AB8-5777-776602DE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73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93972-A297-0B01-D2E6-B68014F4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1E2A6-50B3-1C7D-7587-7697117A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3D95A6-04EA-DF58-0B4A-D618BB2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1EC7FD-B3AA-DD58-5D33-C229B40D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01AD4-8A6B-286C-C153-44583663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1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ACC3A-895B-3DC3-7576-CA2E77F8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9F4A-726E-395B-7F7B-BBF67D673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23C16-5C41-AAA9-6DD8-2B9D8ED7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2CF3C-5955-3C90-92BB-A4136E4D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8A68D2-79C8-E643-9FFB-72706178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0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488BC-BF1F-3D71-81A9-30DAD1AD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97B8E-2E84-FB82-964E-6F804D5C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B4762-F00D-D72E-5515-C965890B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E1867F-B81B-535A-2E12-59FA4EB6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E5AD79-B36E-9786-0350-049082D8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A88745-BB4C-FA37-16EA-549B2D08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86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BD9CB-8E44-7FAD-8898-A254E90B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4735B-48BE-1B85-10B7-A21398AE8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079B76-B1C8-643F-2AB3-A0AC51F96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44A036-380A-F161-34BF-C8083B5C4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BF7A45-6F2F-1BCD-7E4E-1471E50C9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D9E155-2B2F-6E63-A479-D92FBFFF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D727BD-CB55-5CFE-31F4-9068E03B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647BD7-2E2F-3C00-88D1-1461D626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3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A4348-F27A-486F-56D5-96DE5EE9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49DEDC-8AD9-E78A-D88E-40FF69F5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439363-72F8-6105-2F91-F58216F9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64B627-877D-A997-7A2D-EA5DCBD0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08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27D5EB-482D-0934-C1BF-A747A5A1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64100-0F35-D6D1-27AE-4A1CDD19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4688F0-D6AD-E00C-3E10-00398757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42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7196E-06D6-CD2C-B861-9DDFB12D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6D312-069D-D128-2DE7-B142DAAD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B5524A-C8B0-DED9-6E15-7E527D38F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E156BB-C088-65F7-EB34-01442E28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DB80F3-3EA0-21D1-0EF2-AFB2BD66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5190EA-B309-1564-FD08-D8B000BD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7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F1AE5-F7FD-F1AE-5567-C4514A4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D7691F-4BAC-0105-84F9-927B6D8A9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AFEC02-08B2-F8DD-EE25-3C36504FD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A0256-F26D-9872-3303-2A3E2C0C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ED11EE-436C-074F-0E0D-FEF94577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29092B-4DE5-3BBB-FA0D-3777D7D2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0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FC4716-21AE-BA4F-D878-4CF076F3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D2E5CD-9E75-E6CF-E88C-ECD72A2A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E51E2-C6B5-940E-1751-DF4BC8077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070C6-899F-4D97-9747-44D0B728DCE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0457C1-AF3F-B00F-E7E8-1F44B0BF7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32799-C0F7-8683-B1AD-87D3369C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FC623-9BA4-41A4-87E6-C1BF15068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46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-hex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E508CA-7F0F-2F9E-A44F-3DEACC928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fr-FR" sz="5400">
                <a:solidFill>
                  <a:schemeClr val="bg1"/>
                </a:solidFill>
              </a:rPr>
              <a:t>Numération appliquée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9122F4-BBEB-DC70-C530-DBF4566F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CODE ASCII . CODE COULEUR HEXA . </a:t>
            </a:r>
          </a:p>
          <a:p>
            <a:r>
              <a:rPr lang="fr-FR" sz="2000">
                <a:solidFill>
                  <a:schemeClr val="bg1"/>
                </a:solidFill>
              </a:rPr>
              <a:t>LANGAGE MACHINE</a:t>
            </a: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9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54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FADA9-98BA-F184-B1D4-12DF2C39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4570EC-9F08-472E-24C7-BFFB3B37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231F4C-FECF-410C-BFF8-940B0680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Un peu de pratique :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5BC6A616-14BD-E797-8415-8EAC1DFB1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2EFFB2-0853-0C14-90A9-44CF505A9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FBBC59-3D4D-F5CA-5DFF-7DC2754DD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562D67ED-1BB6-CB86-641C-4E587C36D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8CD2FB-F273-9290-A858-D1012BDF9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185781-85D6-90B5-2545-6C747481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03FFD6-000E-E114-E142-1AD4E20A3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3ADEC7-7834-B749-AD25-B8BD9B1A0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23160E6-0DFE-F2BA-CDFC-182F7608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151C5D-BFFF-3E9C-BE98-442F61A6C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A2D448-681A-2693-A823-0FA0B2D2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47B3D7-4EAD-649E-05B8-16C9F2959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0A063E-F18D-E171-337C-6C0FD32B9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B05B10-0DF0-7ADF-E557-CB9710EE4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5A9D78-257C-D62E-85BB-53834EF7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08032D-0A0C-527D-766F-81CAA7961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DDD255-5E8B-294A-B49D-E72616961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0899F53-0090-160E-34D2-2F123B168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852DAB-68F1-6BB4-99FA-A8F5D8A50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16E20-2526-AC8A-B347-20A94E73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2D4DF-5747-ED8C-6173-DD773778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</a:rPr>
              <a:t>Langage Machine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75FACE-199B-260E-62C4-3B547B850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137"/>
            <a:ext cx="12192000" cy="57292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8834A4-62E2-DE68-08EA-56007128F3F4}"/>
              </a:ext>
            </a:extLst>
          </p:cNvPr>
          <p:cNvSpPr txBox="1"/>
          <p:nvPr/>
        </p:nvSpPr>
        <p:spPr>
          <a:xfrm>
            <a:off x="741405" y="333632"/>
            <a:ext cx="1072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Veuillez remplir le tableau de registre</a:t>
            </a:r>
          </a:p>
        </p:txBody>
      </p:sp>
    </p:spTree>
    <p:extLst>
      <p:ext uri="{BB962C8B-B14F-4D97-AF65-F5344CB8AC3E}">
        <p14:creationId xmlns:p14="http://schemas.microsoft.com/office/powerpoint/2010/main" val="166261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EDBE4-2712-9B8F-F5AD-2D95E132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11381E-83E0-DF81-591E-BE7E51C0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Code ASCII</a:t>
            </a:r>
            <a:b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1CD2EA-AA0B-F6FB-862B-81109AC8A8D3}"/>
              </a:ext>
            </a:extLst>
          </p:cNvPr>
          <p:cNvSpPr txBox="1"/>
          <p:nvPr/>
        </p:nvSpPr>
        <p:spPr>
          <a:xfrm>
            <a:off x="1932902" y="3429000"/>
            <a:ext cx="8071697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Faire les </a:t>
            </a:r>
            <a:r>
              <a:rPr lang="en-US" sz="3200" err="1">
                <a:solidFill>
                  <a:schemeClr val="bg1"/>
                </a:solidFill>
              </a:rPr>
              <a:t>exercices</a:t>
            </a:r>
            <a:r>
              <a: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14 et 15 du code ASCII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7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F7570-18AC-704C-B7A7-CD9E2F7A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2E9AA5-2E84-F9B1-9DA3-2E84C365D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07943D-661C-5658-8828-1D531889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703" y="473075"/>
            <a:ext cx="6690581" cy="2273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Code couleur </a:t>
            </a:r>
            <a:r>
              <a:rPr lang="en-US" sz="6600" err="1">
                <a:solidFill>
                  <a:schemeClr val="bg1"/>
                </a:solidFill>
              </a:rPr>
              <a:t>Hexa</a:t>
            </a:r>
            <a:b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50A382-44AA-3025-F2F5-6ED6BB75EAC9}"/>
              </a:ext>
            </a:extLst>
          </p:cNvPr>
          <p:cNvSpPr txBox="1"/>
          <p:nvPr/>
        </p:nvSpPr>
        <p:spPr>
          <a:xfrm>
            <a:off x="1553091" y="1809753"/>
            <a:ext cx="9869701" cy="4445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b="1" err="1">
                <a:solidFill>
                  <a:schemeClr val="bg1"/>
                </a:solidFill>
              </a:rPr>
              <a:t>Voici</a:t>
            </a:r>
            <a:r>
              <a:rPr lang="en-US" sz="3200" b="1">
                <a:solidFill>
                  <a:schemeClr val="bg1"/>
                </a:solidFill>
              </a:rPr>
              <a:t> le code couleur RGB </a:t>
            </a:r>
            <a:r>
              <a:rPr lang="en-US" sz="3200" b="1" err="1">
                <a:solidFill>
                  <a:schemeClr val="bg1"/>
                </a:solidFill>
              </a:rPr>
              <a:t>suivant</a:t>
            </a:r>
            <a:r>
              <a:rPr lang="en-US" sz="3200" b="1">
                <a:solidFill>
                  <a:schemeClr val="bg1"/>
                </a:solidFill>
              </a:rPr>
              <a:t> 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2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>
                <a:solidFill>
                  <a:schemeClr val="bg1"/>
                </a:solidFill>
              </a:rPr>
              <a:t>Couleur 1 : ( R:</a:t>
            </a:r>
            <a:r>
              <a:rPr lang="fr-FR" sz="3200">
                <a:solidFill>
                  <a:schemeClr val="bg1"/>
                </a:solidFill>
              </a:rPr>
              <a:t>0, G:85, B:164)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Couleur 2 : (R:</a:t>
            </a:r>
            <a:r>
              <a:rPr lang="fr-FR" sz="3200">
                <a:solidFill>
                  <a:schemeClr val="bg1"/>
                </a:solidFill>
              </a:rPr>
              <a:t>255, G:255, B:255)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Couleur 3 : (R:206, G:43, B:55)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Trouver les codes HEXA couleur en convertissant du décimal en HEXA, regarder les couleurs sur le site 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200" kern="1200">
                <a:solidFill>
                  <a:srgbClr val="00B0F0"/>
                </a:solidFill>
                <a:latin typeface="+mn-lt"/>
                <a:ea typeface="+mn-ea"/>
                <a:cs typeface="+mn-cs"/>
                <a:hlinkClick r:id="rId3"/>
              </a:rPr>
              <a:t>https://www.color-hex.com/</a:t>
            </a:r>
            <a:endParaRPr lang="fr-FR" sz="3200" kern="120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3200" kern="120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3200">
                <a:solidFill>
                  <a:srgbClr val="FFC000"/>
                </a:solidFill>
              </a:rPr>
              <a:t>Puis dite moi qu’est ce que ces 3 couleurs représentent ;)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2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E87516-284F-D656-76AA-96EAC8EBC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90F80C-5616-1D0A-F66C-AD759335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8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e image contenant noir et blanc, bâtiment, monochrome, intérieur&#10;&#10;Le contenu généré par l’IA peut être incorrect.">
            <a:extLst>
              <a:ext uri="{FF2B5EF4-FFF2-40B4-BE49-F238E27FC236}">
                <a16:creationId xmlns:a16="http://schemas.microsoft.com/office/drawing/2014/main" id="{E693DCCE-7328-CE29-232E-C6E08E4B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b="909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AC4307-3577-AB99-C58C-D23AF403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1E9F1-766F-B16F-C71D-ABB15FCE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r-FR" sz="1700">
                <a:solidFill>
                  <a:schemeClr val="bg1"/>
                </a:solidFill>
              </a:rPr>
              <a:t>La numération appliquée à l’informatique</a:t>
            </a:r>
          </a:p>
          <a:p>
            <a:r>
              <a:rPr lang="fr-FR" sz="1700">
                <a:solidFill>
                  <a:schemeClr val="bg1"/>
                </a:solidFill>
              </a:rPr>
              <a:t>Le langage machine</a:t>
            </a:r>
          </a:p>
          <a:p>
            <a:r>
              <a:rPr lang="fr-FR" sz="1700">
                <a:solidFill>
                  <a:schemeClr val="bg1"/>
                </a:solidFill>
              </a:rPr>
              <a:t>Le code ASCII</a:t>
            </a:r>
          </a:p>
          <a:p>
            <a:r>
              <a:rPr lang="fr-FR" sz="1700">
                <a:solidFill>
                  <a:schemeClr val="bg1"/>
                </a:solidFill>
              </a:rPr>
              <a:t>Le code couleur</a:t>
            </a:r>
          </a:p>
        </p:txBody>
      </p:sp>
    </p:spTree>
    <p:extLst>
      <p:ext uri="{BB962C8B-B14F-4D97-AF65-F5344CB8AC3E}">
        <p14:creationId xmlns:p14="http://schemas.microsoft.com/office/powerpoint/2010/main" val="12202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6FB062-575F-E2DF-ECAF-592D8ED5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La numération appliquée à l’informatique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489CA-9E15-A7F4-1441-E4253C54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fr-FR" sz="1500">
                <a:solidFill>
                  <a:schemeClr val="bg1"/>
                </a:solidFill>
              </a:rPr>
              <a:t>Les machines ne comprennent que les 0 et les 1, car les circuits électricques ne peut que détecter deux types de courants, ON et OFF.</a:t>
            </a:r>
          </a:p>
          <a:p>
            <a:pPr marL="0" indent="0">
              <a:buNone/>
            </a:pPr>
            <a:endParaRPr lang="fr-FR" sz="1500">
              <a:solidFill>
                <a:schemeClr val="bg1"/>
              </a:solidFill>
            </a:endParaRPr>
          </a:p>
          <a:p>
            <a:r>
              <a:rPr lang="fr-FR" sz="1500">
                <a:solidFill>
                  <a:schemeClr val="bg1"/>
                </a:solidFill>
              </a:rPr>
              <a:t>Le premier ordinateur moderne a été inventé en 1945, il s’appelait l’ENIAC, créé après l’invention de Colossus une machine pour le code enigma de l’Allemagne Nazi.</a:t>
            </a:r>
          </a:p>
          <a:p>
            <a:pPr marL="0" indent="0">
              <a:buNone/>
            </a:pPr>
            <a:endParaRPr lang="fr-FR" sz="1500">
              <a:solidFill>
                <a:schemeClr val="bg1"/>
              </a:solidFill>
            </a:endParaRPr>
          </a:p>
          <a:p>
            <a:r>
              <a:rPr lang="fr-FR" sz="1500">
                <a:solidFill>
                  <a:schemeClr val="bg1"/>
                </a:solidFill>
              </a:rPr>
              <a:t>Un ordinateur moderne est avant tout binaire, électronique et programmable.</a:t>
            </a:r>
          </a:p>
          <a:p>
            <a:endParaRPr lang="fr-FR" sz="1500">
              <a:solidFill>
                <a:schemeClr val="bg1"/>
              </a:solidFill>
            </a:endParaRPr>
          </a:p>
          <a:p>
            <a:r>
              <a:rPr lang="fr-FR" sz="1500">
                <a:solidFill>
                  <a:schemeClr val="bg1"/>
                </a:solidFill>
              </a:rPr>
              <a:t>Le processeur qui traite l’information en binaire du côté de la machine pour ensuite retourner une exécution.</a:t>
            </a:r>
          </a:p>
          <a:p>
            <a:endParaRPr lang="fr-FR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0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8D873-03A8-6572-19B9-13D951446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0FCDF77-4D42-A072-5607-6D0A671A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t="5617" r="-2" b="3472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8220D8-9277-A115-C1FB-D14811DB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Langage Machine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0C633F-ED07-C2DE-9444-C8CDD889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r-FR" sz="1700">
                <a:solidFill>
                  <a:schemeClr val="bg1"/>
                </a:solidFill>
              </a:rPr>
              <a:t>Le processeur lit des instructions en binaire reçu via les Circuits</a:t>
            </a:r>
          </a:p>
          <a:p>
            <a:endParaRPr lang="fr-FR" sz="1700">
              <a:solidFill>
                <a:schemeClr val="bg1"/>
              </a:solidFill>
            </a:endParaRPr>
          </a:p>
          <a:p>
            <a:r>
              <a:rPr lang="fr-FR" sz="1700">
                <a:solidFill>
                  <a:schemeClr val="bg1"/>
                </a:solidFill>
              </a:rPr>
              <a:t>Le processeur décode ces instructions en Hexadécimal </a:t>
            </a:r>
          </a:p>
          <a:p>
            <a:pPr marL="0" indent="0">
              <a:buNone/>
            </a:pPr>
            <a:endParaRPr lang="fr-FR" sz="1700">
              <a:solidFill>
                <a:schemeClr val="bg1"/>
              </a:solidFill>
            </a:endParaRPr>
          </a:p>
          <a:p>
            <a:r>
              <a:rPr lang="fr-FR" sz="1700">
                <a:solidFill>
                  <a:schemeClr val="bg1"/>
                </a:solidFill>
              </a:rPr>
              <a:t>Le processeur retourne un résultat , les envoie dans les registres</a:t>
            </a:r>
          </a:p>
          <a:p>
            <a:pPr marL="0" indent="0">
              <a:buNone/>
            </a:pPr>
            <a:endParaRPr lang="fr-FR" sz="1700">
              <a:solidFill>
                <a:schemeClr val="bg1"/>
              </a:solidFill>
            </a:endParaRPr>
          </a:p>
          <a:p>
            <a:endParaRPr lang="fr-F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7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430D03-693E-74ED-8B8C-1AC748C7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9635CB-4CAD-8B50-C75B-CFD866294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9D9158-3096-7192-148D-D79FD121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</a:rPr>
              <a:t>Langage Machine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0415AB78-AE36-D23F-BFF6-15063AD08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BFA31E-5499-2C37-EDF7-E59C274E7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EB7D6B-0D6C-2A4E-2DEA-C0047FF57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133D9AA3-E341-F3DB-445B-F70BA21D1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F7B395F-4F49-CBD5-9AB0-ADAE4020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9A6FF0-DB66-A5C2-65DB-04B1B2B02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2A9650-AA3E-5B96-A4F3-FC002587A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8D62DF-E59F-AC40-FF20-4461D1BE6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B37E-A7BA-BF9F-7B5B-5D3A779BF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50D6CC-82B2-CC0A-5A8E-C6B31A7B4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93B64C-9EE6-A904-215E-2EA42329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86FF3-389F-CC05-5F5D-132543003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3F5394-5BFD-C0F2-73CF-1E0B66AE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1929F5-4324-9CAA-26EF-6AC55835C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5B19D6-4AB8-E5FF-C82B-E4A966BE6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D5B1C06-4578-3102-63BD-7C346685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B84D27-E79D-CC94-22D7-FDADDE607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FD4D347-88B4-435E-650C-64C8F6F3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541F3F-FEBE-81B0-01D3-4F13A83F2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FA0242-A9C4-1CF9-EF85-E6EC1FB4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38" y="264723"/>
            <a:ext cx="11664925" cy="63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C08B9-BF35-6B56-2EC2-D4F2CDEE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EFE6CFD5-509D-42EE-82A6-1E376C36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DB8E8E6-C9FB-B393-E2E5-F18CE91EB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948" r="37640" b="9851"/>
          <a:stretch/>
        </p:blipFill>
        <p:spPr bwMode="auto">
          <a:xfrm>
            <a:off x="1" y="-18781"/>
            <a:ext cx="12003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4105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4F0DCF-8EC6-D1EB-6002-9990ADFE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170" y="910431"/>
            <a:ext cx="4292162" cy="1466455"/>
          </a:xfrm>
        </p:spPr>
        <p:txBody>
          <a:bodyPr anchor="b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Code ASCII</a:t>
            </a:r>
          </a:p>
        </p:txBody>
      </p:sp>
      <p:cxnSp>
        <p:nvCxnSpPr>
          <p:cNvPr id="4108" name="Straight Connector 4107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E3CD42-BD9F-E805-6951-E2D4D770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170" y="2492080"/>
            <a:ext cx="4292162" cy="3015849"/>
          </a:xfrm>
        </p:spPr>
        <p:txBody>
          <a:bodyPr>
            <a:norm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La machine ne peut pas représenté une chaîne de caractère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Traduction de chaîne de texte entre l’homme et la machine</a:t>
            </a:r>
          </a:p>
          <a:p>
            <a:pPr marL="0" indent="0">
              <a:buNone/>
            </a:pPr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Affichage des caractères</a:t>
            </a:r>
          </a:p>
          <a:p>
            <a:endParaRPr lang="fr-F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0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06D3F-B46E-0E77-383A-4D0B8112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89BC-5E47-AAFF-C72A-A623B5C4D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FF85AD9D-0F78-6DFA-581F-1DFB06545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5BAAA1-CD91-1745-9895-EE35285A8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B114E9-B430-2633-8F34-8ABC1BCAA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20F36C29-DF66-3CFD-E5C4-76234AA3E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0E0859-DBC3-6748-A157-40C65F572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8F43B0-17DC-24A9-1FC5-DC1C67695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B556B0-4B2D-7690-D15E-9634FB81D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F13F2F-C5DF-DE4D-AAE9-188BAFB66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2208F7-B437-8003-2D4C-5E0044DD5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48EB2E-CBA7-AB3B-A44A-F1EEA703C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88D408-73A6-0F4F-274C-B9E973B51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E6E8F6-0FA2-24D2-7994-FBFD26CB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D14BFC-4383-8A37-ABE8-D984B79C9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76269AE-80C7-B88B-07CB-1CB0FEF71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6EEFA7-BB31-CBB1-D232-5147767F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B3DF4B-B2BE-9918-2D7A-CD34B87D0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878B5F-E0DA-8AFF-688A-82F37614F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C2B29EF-8AAE-393C-4DF0-DA2423BE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6F98B4-0319-438D-AE59-733DAFE2E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8813BD-BC47-E695-C594-CB12FAEC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30" y="28575"/>
            <a:ext cx="6772275" cy="67913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56B720-03D7-2CD9-30EE-31E6C96FBD80}"/>
              </a:ext>
            </a:extLst>
          </p:cNvPr>
          <p:cNvSpPr txBox="1"/>
          <p:nvPr/>
        </p:nvSpPr>
        <p:spPr>
          <a:xfrm>
            <a:off x="8931348" y="477540"/>
            <a:ext cx="2921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La lecture est la suivante :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(</a:t>
            </a:r>
            <a:r>
              <a:rPr lang="fr-FR" err="1">
                <a:solidFill>
                  <a:schemeClr val="bg1"/>
                </a:solidFill>
              </a:rPr>
              <a:t>Hex</a:t>
            </a:r>
            <a:r>
              <a:rPr lang="fr-FR">
                <a:solidFill>
                  <a:schemeClr val="bg1"/>
                </a:solidFill>
              </a:rPr>
              <a:t> Abs, </a:t>
            </a:r>
            <a:r>
              <a:rPr lang="fr-FR" err="1">
                <a:solidFill>
                  <a:schemeClr val="bg1"/>
                </a:solidFill>
              </a:rPr>
              <a:t>Hex</a:t>
            </a:r>
            <a:r>
              <a:rPr lang="fr-FR">
                <a:solidFill>
                  <a:schemeClr val="bg1"/>
                </a:solidFill>
              </a:rPr>
              <a:t> Ord) = ASCII</a:t>
            </a:r>
          </a:p>
          <a:p>
            <a:endParaRPr lang="fr-FR">
              <a:solidFill>
                <a:schemeClr val="bg1"/>
              </a:solidFill>
            </a:endParaRP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Exemple :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(4;5) = « E »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45 32 = « E2 »</a:t>
            </a:r>
          </a:p>
        </p:txBody>
      </p:sp>
    </p:spTree>
    <p:extLst>
      <p:ext uri="{BB962C8B-B14F-4D97-AF65-F5344CB8AC3E}">
        <p14:creationId xmlns:p14="http://schemas.microsoft.com/office/powerpoint/2010/main" val="59689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65F17-541F-303E-5BA2-ADAF5CD5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514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8200A60-F9DE-6819-9F47-342842A2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9091" r="2736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ectangle 514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ABEF71-F36F-0BC7-B593-56660C79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Code Hexadécimal</a:t>
            </a:r>
          </a:p>
        </p:txBody>
      </p:sp>
      <p:sp>
        <p:nvSpPr>
          <p:cNvPr id="5149" name="Rectangle 51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03C76-9900-C108-5CC1-D4662E32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r-FR" sz="1700">
                <a:solidFill>
                  <a:schemeClr val="bg1"/>
                </a:solidFill>
              </a:rPr>
              <a:t>La machine n’interprète pas les couleurs</a:t>
            </a:r>
          </a:p>
          <a:p>
            <a:endParaRPr lang="fr-FR" sz="1700">
              <a:solidFill>
                <a:schemeClr val="bg1"/>
              </a:solidFill>
            </a:endParaRPr>
          </a:p>
          <a:p>
            <a:r>
              <a:rPr lang="fr-FR" sz="1700">
                <a:solidFill>
                  <a:schemeClr val="bg1"/>
                </a:solidFill>
              </a:rPr>
              <a:t>RGB (Red, Green, Blue) les couleurs primaires du spectre de la lumière. Valeurs décimal ou Hexadécimal</a:t>
            </a:r>
          </a:p>
          <a:p>
            <a:pPr marL="0" indent="0">
              <a:buNone/>
            </a:pPr>
            <a:endParaRPr lang="fr-FR" sz="1700">
              <a:solidFill>
                <a:schemeClr val="bg1"/>
              </a:solidFill>
            </a:endParaRPr>
          </a:p>
          <a:p>
            <a:r>
              <a:rPr lang="fr-FR" sz="1700">
                <a:solidFill>
                  <a:schemeClr val="bg1"/>
                </a:solidFill>
              </a:rPr>
              <a:t>Conversion en code Hexa</a:t>
            </a:r>
          </a:p>
          <a:p>
            <a:pPr marL="0" indent="0">
              <a:buNone/>
            </a:pPr>
            <a:endParaRPr lang="fr-FR" sz="1700">
              <a:solidFill>
                <a:schemeClr val="bg1"/>
              </a:solidFill>
            </a:endParaRPr>
          </a:p>
          <a:p>
            <a:endParaRPr lang="fr-F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6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8ADDE-37B2-E8AA-5860-4B3EEEFA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5146">
            <a:extLst>
              <a:ext uri="{FF2B5EF4-FFF2-40B4-BE49-F238E27FC236}">
                <a16:creationId xmlns:a16="http://schemas.microsoft.com/office/drawing/2014/main" id="{1EC768C4-17CE-C7D6-D347-BAED08AA4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0599D24-5983-8921-EBC6-CE7022FD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9091" r="2736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ectangle 5147">
            <a:extLst>
              <a:ext uri="{FF2B5EF4-FFF2-40B4-BE49-F238E27FC236}">
                <a16:creationId xmlns:a16="http://schemas.microsoft.com/office/drawing/2014/main" id="{74856394-574B-BDEB-5147-302C9E7DB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037D36-725D-A52C-A051-D98707BA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Code Hexadécimal</a:t>
            </a:r>
          </a:p>
        </p:txBody>
      </p:sp>
      <p:sp>
        <p:nvSpPr>
          <p:cNvPr id="5149" name="Rectangle 5148">
            <a:extLst>
              <a:ext uri="{FF2B5EF4-FFF2-40B4-BE49-F238E27FC236}">
                <a16:creationId xmlns:a16="http://schemas.microsoft.com/office/drawing/2014/main" id="{4B66A154-AFBB-6E10-F239-5091F7D7C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B09F3C55-5F2D-AA69-A619-07E82A223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5C623-4CC0-D125-1150-E0D9ADD7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1700">
              <a:solidFill>
                <a:schemeClr val="bg1"/>
              </a:solidFill>
            </a:endParaRPr>
          </a:p>
          <a:p>
            <a:endParaRPr lang="fr-FR" sz="170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0FEDC4-EC72-E637-BEE0-9C071EFF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9" t="822" r="-839" b="-548"/>
          <a:stretch/>
        </p:blipFill>
        <p:spPr>
          <a:xfrm>
            <a:off x="320040" y="2714341"/>
            <a:ext cx="6403803" cy="34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632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13</Slides>
  <Notes>5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Numération appliquée</vt:lpstr>
      <vt:lpstr>Sommaire</vt:lpstr>
      <vt:lpstr>La numération appliquée à l’informatique </vt:lpstr>
      <vt:lpstr>Langage Machine</vt:lpstr>
      <vt:lpstr>Langage Machine </vt:lpstr>
      <vt:lpstr>Code ASCII</vt:lpstr>
      <vt:lpstr>Présentation PowerPoint</vt:lpstr>
      <vt:lpstr>Code Hexadécimal</vt:lpstr>
      <vt:lpstr>Code Hexadécimal</vt:lpstr>
      <vt:lpstr>Un peu de pratique : </vt:lpstr>
      <vt:lpstr>Langage Machine </vt:lpstr>
      <vt:lpstr>Code ASCII </vt:lpstr>
      <vt:lpstr>Code couleur Hexa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KONDA Eudes</dc:creator>
  <cp:revision>4</cp:revision>
  <dcterms:created xsi:type="dcterms:W3CDTF">2025-03-11T07:53:50Z</dcterms:created>
  <dcterms:modified xsi:type="dcterms:W3CDTF">2025-03-12T11:53:26Z</dcterms:modified>
</cp:coreProperties>
</file>