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B8DC4-F656-462D-9B59-68C160421134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1C16E-C22E-45D3-989E-B2DC94496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98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C16E-C22E-45D3-989E-B2DC944961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9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6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3464B2-77E4-EBA7-A2AF-7090FB136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749595"/>
            <a:ext cx="5645888" cy="3902149"/>
          </a:xfrm>
        </p:spPr>
        <p:txBody>
          <a:bodyPr anchor="t">
            <a:normAutofit/>
          </a:bodyPr>
          <a:lstStyle/>
          <a:p>
            <a:pPr algn="l"/>
            <a:r>
              <a:rPr lang="fr-FR" dirty="0"/>
              <a:t>CSS3</a:t>
            </a:r>
            <a:br>
              <a:rPr lang="fr-FR" dirty="0"/>
            </a:br>
            <a:r>
              <a:rPr lang="fr-FR" sz="2800" dirty="0"/>
              <a:t>Stylisé votre</a:t>
            </a:r>
            <a:br>
              <a:rPr lang="fr-FR" sz="2800" dirty="0"/>
            </a:br>
            <a:r>
              <a:rPr lang="fr-FR" sz="2800" dirty="0"/>
              <a:t>interface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AC952B-E323-72CF-D234-B69CC3663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>
            <a:normAutofit/>
          </a:bodyPr>
          <a:lstStyle/>
          <a:p>
            <a:pPr algn="l"/>
            <a:r>
              <a:rPr lang="fr-FR" dirty="0"/>
              <a:t>Toutes les bases du CSS</a:t>
            </a:r>
          </a:p>
        </p:txBody>
      </p:sp>
      <p:pic>
        <p:nvPicPr>
          <p:cNvPr id="17" name="Picture 3" descr="Art nuageux en peinture à l’huile">
            <a:extLst>
              <a:ext uri="{FF2B5EF4-FFF2-40B4-BE49-F238E27FC236}">
                <a16:creationId xmlns:a16="http://schemas.microsoft.com/office/drawing/2014/main" id="{15CF55FA-5C9F-4403-9416-E4BDB7A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709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3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E0CCB6-1AEE-9027-D8F4-9B1BA245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 err="1"/>
              <a:t>Color</a:t>
            </a:r>
            <a:r>
              <a:rPr lang="fr-FR" dirty="0"/>
              <a:t> &amp; Background-</a:t>
            </a:r>
            <a:r>
              <a:rPr lang="fr-FR" dirty="0" err="1"/>
              <a:t>color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73C0E-81B5-4C66-1ED7-357EA19F5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272902"/>
            <a:ext cx="5458046" cy="3156098"/>
          </a:xfrm>
        </p:spPr>
        <p:txBody>
          <a:bodyPr anchor="ctr">
            <a:normAutofit/>
          </a:bodyPr>
          <a:lstStyle/>
          <a:p>
            <a:r>
              <a:rPr lang="fr-FR" b="1" dirty="0" err="1"/>
              <a:t>Color</a:t>
            </a:r>
            <a:r>
              <a:rPr lang="fr-FR" b="1" dirty="0"/>
              <a:t> :</a:t>
            </a:r>
            <a:r>
              <a:rPr lang="fr-FR" dirty="0"/>
              <a:t>Détermine la couleur du texte.</a:t>
            </a:r>
          </a:p>
          <a:p>
            <a:r>
              <a:rPr lang="fr-FR" b="1" dirty="0"/>
              <a:t>Background-</a:t>
            </a:r>
            <a:r>
              <a:rPr lang="fr-FR" b="1" dirty="0" err="1"/>
              <a:t>color</a:t>
            </a:r>
            <a:r>
              <a:rPr lang="fr-FR" b="1" dirty="0"/>
              <a:t> :</a:t>
            </a:r>
            <a:r>
              <a:rPr lang="fr-FR" dirty="0"/>
              <a:t>Définit la couleur de fond d’un élément.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40E6BEA-7860-D3FD-6D76-8A2F8BE8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87" y="4656976"/>
            <a:ext cx="6581775" cy="14001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F0DFDF-747A-27A7-3596-25C55AFD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537" y="2776600"/>
            <a:ext cx="5876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E1394C-113F-54EC-1E54-28F20B8F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Background-image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27C6E-0B98-6093-F74E-0CD45F2E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3762"/>
            <a:ext cx="5458046" cy="3568387"/>
          </a:xfrm>
        </p:spPr>
        <p:txBody>
          <a:bodyPr anchor="ctr">
            <a:normAutofit fontScale="85000" lnSpcReduction="20000"/>
          </a:bodyPr>
          <a:lstStyle/>
          <a:p>
            <a:r>
              <a:rPr lang="fr-FR" b="1" dirty="0"/>
              <a:t>background-image : </a:t>
            </a:r>
            <a:r>
              <a:rPr lang="fr-FR" dirty="0"/>
              <a:t>Permet d’ajouter une image de fond à un élément via la propriété background-image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background-</a:t>
            </a:r>
            <a:r>
              <a:rPr lang="fr-FR" b="1" dirty="0" err="1"/>
              <a:t>repeat</a:t>
            </a:r>
            <a:r>
              <a:rPr lang="fr-FR" b="1" dirty="0"/>
              <a:t> : </a:t>
            </a:r>
            <a:r>
              <a:rPr lang="fr-FR" dirty="0"/>
              <a:t>Pour définir si l’image se répète ou non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background-size : </a:t>
            </a:r>
            <a:r>
              <a:rPr lang="fr-FR" dirty="0"/>
              <a:t>Pour ajuster la taille de l’image (ex. : cover, </a:t>
            </a:r>
            <a:r>
              <a:rPr lang="fr-FR" dirty="0" err="1"/>
              <a:t>contain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background-position : </a:t>
            </a:r>
            <a:r>
              <a:rPr lang="fr-FR" dirty="0"/>
              <a:t>Ajuster la position de votre arrière-plan.</a:t>
            </a:r>
          </a:p>
          <a:p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97ACE7E-6D59-AA7C-B302-E0950BD2F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11402"/>
            <a:ext cx="5324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3A165B-F85E-ABA3-9380-27D00241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 err="1"/>
              <a:t>Width</a:t>
            </a:r>
            <a:r>
              <a:rPr lang="fr-FR" dirty="0"/>
              <a:t> &amp; </a:t>
            </a:r>
            <a:r>
              <a:rPr lang="fr-FR" dirty="0" err="1"/>
              <a:t>Height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747B7-98FC-B725-218B-80B5012F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460" y="276446"/>
            <a:ext cx="5458046" cy="3464442"/>
          </a:xfrm>
        </p:spPr>
        <p:txBody>
          <a:bodyPr anchor="ctr">
            <a:normAutofit/>
          </a:bodyPr>
          <a:lstStyle/>
          <a:p>
            <a:r>
              <a:rPr lang="fr-FR" b="1" dirty="0" err="1"/>
              <a:t>width</a:t>
            </a:r>
            <a:r>
              <a:rPr lang="fr-FR" b="1" dirty="0"/>
              <a:t> : </a:t>
            </a:r>
            <a:r>
              <a:rPr lang="fr-FR" dirty="0"/>
              <a:t>Détermine la largeur d’un </a:t>
            </a:r>
            <a:r>
              <a:rPr lang="fr-FR" dirty="0" err="1"/>
              <a:t>élément.height</a:t>
            </a:r>
            <a:r>
              <a:rPr lang="fr-FR" dirty="0"/>
              <a:t> : Détermine la hauteur d’un élément.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height</a:t>
            </a:r>
            <a:r>
              <a:rPr lang="fr-FR" b="1" dirty="0"/>
              <a:t> : </a:t>
            </a:r>
            <a:r>
              <a:rPr lang="fr-FR" dirty="0"/>
              <a:t>Détermine la hauteur d’un élément.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Unité : </a:t>
            </a:r>
            <a:r>
              <a:rPr lang="fr-FR" dirty="0" err="1"/>
              <a:t>px,em</a:t>
            </a:r>
            <a:r>
              <a:rPr lang="fr-FR" dirty="0"/>
              <a:t>, 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E165A33-7FD7-B3D0-225D-002C343B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672" y="3687774"/>
            <a:ext cx="3966704" cy="24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D06A8B-6E40-2229-7522-9D6BB9EE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 err="1"/>
              <a:t>Margin</a:t>
            </a:r>
            <a:r>
              <a:rPr lang="fr-FR" dirty="0"/>
              <a:t> &amp; </a:t>
            </a:r>
            <a:r>
              <a:rPr lang="fr-FR" dirty="0" err="1"/>
              <a:t>Padding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5CD00-13D1-8F20-25BA-A341E2CA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692" y="-11304"/>
            <a:ext cx="5458046" cy="5791200"/>
          </a:xfrm>
        </p:spPr>
        <p:txBody>
          <a:bodyPr anchor="ctr">
            <a:normAutofit/>
          </a:bodyPr>
          <a:lstStyle/>
          <a:p>
            <a:r>
              <a:rPr lang="fr-FR" b="1" dirty="0" err="1"/>
              <a:t>Margin</a:t>
            </a:r>
            <a:r>
              <a:rPr lang="fr-FR" b="1" dirty="0"/>
              <a:t> : </a:t>
            </a:r>
            <a:r>
              <a:rPr lang="fr-FR" dirty="0"/>
              <a:t>Espace extérieur autour d’un élément.</a:t>
            </a:r>
          </a:p>
          <a:p>
            <a:r>
              <a:rPr lang="fr-FR" b="1" dirty="0" err="1"/>
              <a:t>Padding</a:t>
            </a:r>
            <a:r>
              <a:rPr lang="fr-FR" b="1" dirty="0"/>
              <a:t> : </a:t>
            </a:r>
            <a:r>
              <a:rPr lang="fr-FR" dirty="0"/>
              <a:t>Espace intérieur entre le contenu de l’élément et sa bordure.</a:t>
            </a:r>
          </a:p>
          <a:p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C7EFDAD-4A13-AFEF-1D03-F36FC840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56" y="4080861"/>
            <a:ext cx="3639822" cy="2691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DE30B1-8461-6F46-3895-536DBC78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503" y="4059529"/>
            <a:ext cx="4115154" cy="27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618A52-1DA7-BAB4-CC96-C77EF0D7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Font-size &amp; Font-</a:t>
            </a:r>
            <a:r>
              <a:rPr lang="fr-FR" dirty="0" err="1"/>
              <a:t>weight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2F9E3-562E-E9EB-9B02-99793D6F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174172"/>
            <a:ext cx="5458046" cy="3810000"/>
          </a:xfrm>
        </p:spPr>
        <p:txBody>
          <a:bodyPr anchor="ctr">
            <a:normAutofit/>
          </a:bodyPr>
          <a:lstStyle/>
          <a:p>
            <a:r>
              <a:rPr lang="fr-FR" b="1" dirty="0"/>
              <a:t>font-size : d</a:t>
            </a:r>
            <a:r>
              <a:rPr lang="fr-FR" dirty="0"/>
              <a:t>éfinit la taille du texte.</a:t>
            </a:r>
          </a:p>
          <a:p>
            <a:r>
              <a:rPr lang="fr-FR" b="1" dirty="0"/>
              <a:t>font-</a:t>
            </a:r>
            <a:r>
              <a:rPr lang="fr-FR" b="1" dirty="0" err="1"/>
              <a:t>weight</a:t>
            </a:r>
            <a:r>
              <a:rPr lang="fr-FR" b="1" dirty="0"/>
              <a:t> : d</a:t>
            </a:r>
            <a:r>
              <a:rPr lang="fr-FR" dirty="0"/>
              <a:t>éfinit l’épaisseur du texte (normal, </a:t>
            </a:r>
            <a:r>
              <a:rPr lang="fr-FR" dirty="0" err="1"/>
              <a:t>bold</a:t>
            </a:r>
            <a:r>
              <a:rPr lang="fr-FR" dirty="0"/>
              <a:t>, ou une valeur numérique comme 400, 700).</a:t>
            </a:r>
          </a:p>
          <a:p>
            <a:r>
              <a:rPr lang="fr-FR" b="1" dirty="0"/>
              <a:t>font-</a:t>
            </a:r>
            <a:r>
              <a:rPr lang="fr-FR" b="1" dirty="0" err="1"/>
              <a:t>transform</a:t>
            </a:r>
            <a:r>
              <a:rPr lang="fr-FR" b="1" dirty="0"/>
              <a:t> : </a:t>
            </a:r>
            <a:r>
              <a:rPr lang="fr-FR" dirty="0"/>
              <a:t>Transformer texte, exemple en </a:t>
            </a:r>
            <a:r>
              <a:rPr lang="fr-FR" dirty="0" err="1"/>
              <a:t>Majsucule</a:t>
            </a:r>
            <a:r>
              <a:rPr lang="fr-FR" dirty="0"/>
              <a:t> (</a:t>
            </a:r>
            <a:r>
              <a:rPr lang="fr-FR" dirty="0" err="1"/>
              <a:t>uppercaser</a:t>
            </a:r>
            <a:r>
              <a:rPr lang="fr-FR" dirty="0"/>
              <a:t>) ou Minuscule (</a:t>
            </a:r>
            <a:r>
              <a:rPr lang="fr-FR" dirty="0" err="1"/>
              <a:t>lowercase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89C3138F-1928-BDCD-90C0-0A2E884F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06" y="3391581"/>
            <a:ext cx="4600575" cy="1533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93B8D3-8B42-28D4-E32D-EC6F2F06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63077"/>
            <a:ext cx="3126868" cy="18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4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B691F0-91A3-FAC8-C416-DD59DF8B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Font face &amp; Font-</a:t>
            </a:r>
            <a:r>
              <a:rPr lang="fr-FR" dirty="0" err="1"/>
              <a:t>family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9C51A-C0F9-C1D0-69D5-CFE29044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06" y="-92707"/>
            <a:ext cx="5458046" cy="3336364"/>
          </a:xfrm>
        </p:spPr>
        <p:txBody>
          <a:bodyPr anchor="ctr">
            <a:normAutofit/>
          </a:bodyPr>
          <a:lstStyle/>
          <a:p>
            <a:r>
              <a:rPr lang="fr-FR" b="1" dirty="0"/>
              <a:t>Font-</a:t>
            </a:r>
            <a:r>
              <a:rPr lang="fr-FR" b="1" dirty="0" err="1"/>
              <a:t>family</a:t>
            </a:r>
            <a:r>
              <a:rPr lang="fr-FR" b="1" dirty="0"/>
              <a:t> : </a:t>
            </a:r>
            <a:r>
              <a:rPr lang="fr-FR" dirty="0"/>
              <a:t>Liste de polices de caractères pour un élément.</a:t>
            </a:r>
          </a:p>
          <a:p>
            <a:r>
              <a:rPr lang="fr-FR" b="1" dirty="0"/>
              <a:t>@font-face : </a:t>
            </a:r>
            <a:r>
              <a:rPr lang="fr-FR" dirty="0"/>
              <a:t>Permet d’importer une police personnalisée pour l’utiliser ensuite via font-</a:t>
            </a:r>
            <a:r>
              <a:rPr lang="fr-FR" dirty="0" err="1"/>
              <a:t>family</a:t>
            </a:r>
            <a:r>
              <a:rPr lang="fr-FR" dirty="0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7B41FA7-074F-44E3-A449-390E2B29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549" y="2652712"/>
            <a:ext cx="5343525" cy="15525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E94D5A-9CB5-64CB-3D91-DEAC92FB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8" y="4050145"/>
            <a:ext cx="4383542" cy="26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4D2207-AA67-DAD1-D42E-7A07328C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D86851D7-955F-085C-8368-D9B65525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5811"/>
            <a:ext cx="4286053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99744D-C4F4-0234-A0F4-6B9AA6574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4286052" cy="166007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CE5326D3-589F-6848-053A-542B8EB24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197" b="2"/>
          <a:stretch/>
        </p:blipFill>
        <p:spPr>
          <a:xfrm>
            <a:off x="4828041" y="2585939"/>
            <a:ext cx="3410985" cy="43012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03189E-353E-24CE-0889-35209B03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548639"/>
            <a:ext cx="3523686" cy="1294379"/>
          </a:xfrm>
        </p:spPr>
        <p:txBody>
          <a:bodyPr anchor="t">
            <a:normAutofit/>
          </a:bodyPr>
          <a:lstStyle/>
          <a:p>
            <a:r>
              <a:rPr lang="fr-FR" sz="3600"/>
              <a:t>Before, After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8CAC1-9ADB-F1FB-5392-BE2C534B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695" y="548638"/>
            <a:ext cx="7126663" cy="5760721"/>
          </a:xfrm>
        </p:spPr>
        <p:txBody>
          <a:bodyPr anchor="t">
            <a:normAutofit/>
          </a:bodyPr>
          <a:lstStyle/>
          <a:p>
            <a:r>
              <a:rPr lang="fr-FR" b="1" dirty="0"/>
              <a:t>::</a:t>
            </a:r>
            <a:r>
              <a:rPr lang="fr-FR" b="1" dirty="0" err="1"/>
              <a:t>before</a:t>
            </a:r>
            <a:r>
              <a:rPr lang="fr-FR" b="1" dirty="0"/>
              <a:t> et ::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dirty="0"/>
              <a:t>permettent d’insérer du contenu avant ou après le contenu d’un élément, sans modifier le HTML.</a:t>
            </a:r>
          </a:p>
          <a:p>
            <a:r>
              <a:rPr lang="fr-FR" b="1" dirty="0"/>
              <a:t>Utilisation courante : </a:t>
            </a:r>
            <a:r>
              <a:rPr lang="fr-FR" dirty="0"/>
              <a:t>Ajout d’icônes, décorations ou contenus stylistiques.</a:t>
            </a:r>
          </a:p>
        </p:txBody>
      </p:sp>
    </p:spTree>
    <p:extLst>
      <p:ext uri="{BB962C8B-B14F-4D97-AF65-F5344CB8AC3E}">
        <p14:creationId xmlns:p14="http://schemas.microsoft.com/office/powerpoint/2010/main" val="76578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BE86D5-4BC7-25CD-2983-9658D50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/>
              <a:t>text-align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9BC70A-E64D-0673-E6B5-8D5FDD26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2895600"/>
          </a:xfrm>
        </p:spPr>
        <p:txBody>
          <a:bodyPr anchor="ctr">
            <a:normAutofit fontScale="92500" lnSpcReduction="10000"/>
          </a:bodyPr>
          <a:lstStyle/>
          <a:p>
            <a:r>
              <a:rPr lang="fr-FR" dirty="0"/>
              <a:t>Permet d’aligner le contenu textuel à l’intérieur d’un élément.</a:t>
            </a:r>
          </a:p>
          <a:p>
            <a:endParaRPr lang="fr-FR" dirty="0"/>
          </a:p>
          <a:p>
            <a:r>
              <a:rPr lang="fr-FR" b="1" dirty="0"/>
              <a:t>Valeurs courantes : </a:t>
            </a:r>
            <a:r>
              <a:rPr lang="fr-FR" dirty="0" err="1"/>
              <a:t>left</a:t>
            </a:r>
            <a:r>
              <a:rPr lang="fr-FR" dirty="0"/>
              <a:t>, center, right, </a:t>
            </a:r>
            <a:r>
              <a:rPr lang="fr-FR" dirty="0" err="1"/>
              <a:t>justify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b="1" dirty="0"/>
              <a:t>Note : </a:t>
            </a:r>
            <a:r>
              <a:rPr lang="fr-FR" dirty="0"/>
              <a:t>Le </a:t>
            </a:r>
            <a:r>
              <a:rPr lang="fr-FR" dirty="0" err="1"/>
              <a:t>texte-align:center</a:t>
            </a:r>
            <a:r>
              <a:rPr lang="fr-FR" dirty="0"/>
              <a:t> marche aussi sur les images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F3D324C-7839-D4D5-9311-B48D24D4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05" y="3534484"/>
            <a:ext cx="58502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4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9654F-9DC9-C075-DD3A-8513CE16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 de </a:t>
            </a:r>
            <a:r>
              <a:rPr lang="fr-FR" dirty="0" err="1"/>
              <a:t>seo</a:t>
            </a:r>
            <a:r>
              <a:rPr lang="fr-FR" dirty="0"/>
              <a:t> simple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B47E3-F5AF-E298-3E64-53235A6C4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Taille / poids images, </a:t>
            </a:r>
            <a:r>
              <a:rPr lang="fr-FR" dirty="0" err="1"/>
              <a:t>video</a:t>
            </a:r>
            <a:endParaRPr lang="fr-FR" dirty="0"/>
          </a:p>
          <a:p>
            <a:r>
              <a:rPr lang="fr-FR" dirty="0"/>
              <a:t>Compression des fichiers CSS/JS</a:t>
            </a:r>
          </a:p>
          <a:p>
            <a:r>
              <a:rPr lang="fr-FR" dirty="0"/>
              <a:t>Un titre h1 par page</a:t>
            </a:r>
          </a:p>
          <a:p>
            <a:r>
              <a:rPr lang="fr-FR" dirty="0"/>
              <a:t>Bien entendu dans le contenu pas de faute, ni de répétition</a:t>
            </a:r>
          </a:p>
        </p:txBody>
      </p:sp>
    </p:spTree>
    <p:extLst>
      <p:ext uri="{BB962C8B-B14F-4D97-AF65-F5344CB8AC3E}">
        <p14:creationId xmlns:p14="http://schemas.microsoft.com/office/powerpoint/2010/main" val="294165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054934-0C4A-D27B-D138-B38ADBDD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fr-FR" dirty="0"/>
              <a:t>Qu'est-ce que le CSS ?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9790094-AA73-BD74-A5AB-71C13FC5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15128" b="1"/>
          <a:stretch/>
        </p:blipFill>
        <p:spPr bwMode="auto"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506C5D-817C-C3BD-7194-133B9C43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494" y="2220559"/>
            <a:ext cx="4189388" cy="44849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Définition :</a:t>
            </a:r>
            <a:br>
              <a:rPr lang="fr-FR" sz="2000" dirty="0"/>
            </a:br>
            <a:r>
              <a:rPr lang="fr-FR" sz="2000" dirty="0"/>
              <a:t>Le CSS (</a:t>
            </a:r>
            <a:r>
              <a:rPr lang="fr-FR" sz="2000" dirty="0" err="1"/>
              <a:t>Cascading</a:t>
            </a:r>
            <a:r>
              <a:rPr lang="fr-FR" sz="2000" dirty="0"/>
              <a:t> Style Sheets, ou feuilles de style en cascade) est un langage utilisé pour décrire la présentation d’un document écrit en HTML ou XML.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Création :</a:t>
            </a:r>
            <a:r>
              <a:rPr lang="fr-FR" sz="2000" dirty="0"/>
              <a:t> Le CSS a été proposé pour la première fois en 1994 par </a:t>
            </a:r>
            <a:r>
              <a:rPr lang="fr-FR" sz="2000" b="1" dirty="0" err="1"/>
              <a:t>Håkon</a:t>
            </a:r>
            <a:r>
              <a:rPr lang="fr-FR" sz="2000" b="1" dirty="0"/>
              <a:t> </a:t>
            </a:r>
            <a:r>
              <a:rPr lang="fr-FR" sz="2000" b="1" dirty="0" err="1"/>
              <a:t>Wium</a:t>
            </a:r>
            <a:r>
              <a:rPr lang="fr-FR" sz="2000" b="1" dirty="0"/>
              <a:t> Lie</a:t>
            </a:r>
            <a:r>
              <a:rPr lang="fr-FR" sz="2000" dirty="0"/>
              <a:t> (avec la contribution de Bert Bos) 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Pourquoi ?</a:t>
            </a:r>
            <a:r>
              <a:rPr lang="fr-FR" sz="2000" dirty="0"/>
              <a:t> L’objectif était de faciliter la maintenance, d’améliorer l’accessibilité et de permettre aux développeurs de créer des mises en page plus flexibles et cohérentes.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8">
            <a:extLst>
              <a:ext uri="{FF2B5EF4-FFF2-40B4-BE49-F238E27FC236}">
                <a16:creationId xmlns:a16="http://schemas.microsoft.com/office/drawing/2014/main" id="{DC36286F-159D-6D3E-8647-33B5F0E9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42" y="2068033"/>
            <a:ext cx="3107597" cy="43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3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CB9364-6744-A666-5B04-58C7E749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Comment fonctionne le CSS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2A2B3-CF83-6C7F-C2AA-F88A5B11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-11304"/>
            <a:ext cx="5458046" cy="6863328"/>
          </a:xfrm>
        </p:spPr>
        <p:txBody>
          <a:bodyPr anchor="ctr">
            <a:normAutofit/>
          </a:bodyPr>
          <a:lstStyle/>
          <a:p>
            <a:r>
              <a:rPr lang="fr-FR" b="1" dirty="0"/>
              <a:t>Principe de base : </a:t>
            </a:r>
            <a:r>
              <a:rPr lang="fr-FR" dirty="0"/>
              <a:t>Sélecteurs : Ils identifient les éléments HTML à styliser (ex. : p, .</a:t>
            </a:r>
            <a:r>
              <a:rPr lang="fr-FR" dirty="0" err="1"/>
              <a:t>maClasse</a:t>
            </a:r>
            <a:r>
              <a:rPr lang="fr-FR" dirty="0"/>
              <a:t>, #monId).</a:t>
            </a:r>
          </a:p>
          <a:p>
            <a:r>
              <a:rPr lang="fr-FR" b="1" dirty="0"/>
              <a:t>Propriétés et valeurs : </a:t>
            </a:r>
            <a:r>
              <a:rPr lang="fr-FR" dirty="0"/>
              <a:t>Chaque règle CSS associe une propriété (ex. : </a:t>
            </a:r>
            <a:r>
              <a:rPr lang="fr-FR" dirty="0" err="1"/>
              <a:t>color</a:t>
            </a:r>
            <a:r>
              <a:rPr lang="fr-FR" dirty="0"/>
              <a:t>) à une valeur (ex. : </a:t>
            </a:r>
            <a:r>
              <a:rPr lang="fr-FR" dirty="0" err="1"/>
              <a:t>red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Cascade et spécificité :</a:t>
            </a:r>
            <a:r>
              <a:rPr lang="fr-FR" dirty="0"/>
              <a:t>Cascade : Les styles se superposent selon leur ordre de déclaration. </a:t>
            </a:r>
          </a:p>
          <a:p>
            <a:r>
              <a:rPr lang="fr-FR" b="1" dirty="0"/>
              <a:t>Spécificité : </a:t>
            </a:r>
            <a:r>
              <a:rPr lang="fr-FR" dirty="0"/>
              <a:t>Les sélecteurs ont des poids différents, ce qui permet de déterminer quels styles s'appliquent si plusieurs règles ciblent le même élément.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5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7683D-460F-2175-E125-B604BBA6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2B8A4C-019B-5A71-DBA2-BD655E7E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Comment fonctionne le CSS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659AD-482B-2906-4F9E-647C8EBB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350" y="4700659"/>
            <a:ext cx="3834392" cy="16042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/>
              <a:t>EXEMPLE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008DAAE-4A6C-0065-63D5-CA42F971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7821"/>
            <a:ext cx="556260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11C76C-44EA-EFAF-83B7-3BDC94A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Les classes et les ID en CSS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8B818-C419-F9AA-2C2E-A3B31CD6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fr-FR" b="1" dirty="0"/>
              <a:t>Réutilisation : </a:t>
            </a:r>
            <a:r>
              <a:rPr lang="fr-FR" dirty="0"/>
              <a:t>Une classe peut être utilisée plusieurs fois, tandis qu’un ID doit être unique.</a:t>
            </a:r>
          </a:p>
          <a:p>
            <a:endParaRPr lang="fr-FR" dirty="0"/>
          </a:p>
          <a:p>
            <a:r>
              <a:rPr lang="fr-FR" b="1" dirty="0"/>
              <a:t>Spécificité : </a:t>
            </a:r>
            <a:r>
              <a:rPr lang="fr-FR" dirty="0"/>
              <a:t>Les ID ont une spécificité plus élevée que les classes, ce qui influence l’application des styles en cas de conflit.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1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A47EBC-AFC5-CE45-44C1-740ABB6F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L’héritage en CSS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72766-088C-DDDB-1D22-E07CD6DB1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fr-FR" b="1" dirty="0"/>
              <a:t>Concept :</a:t>
            </a:r>
            <a:r>
              <a:rPr lang="fr-FR" dirty="0"/>
              <a:t>Certains styles définis sur un élément parent se transmettent automatiquement à ses enfants (ex. : </a:t>
            </a:r>
            <a:r>
              <a:rPr lang="fr-FR" dirty="0" err="1"/>
              <a:t>color</a:t>
            </a:r>
            <a:r>
              <a:rPr lang="fr-FR" dirty="0"/>
              <a:t>, font-</a:t>
            </a:r>
            <a:r>
              <a:rPr lang="fr-FR" dirty="0" err="1"/>
              <a:t>family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Exceptions : </a:t>
            </a:r>
            <a:r>
              <a:rPr lang="fr-FR" dirty="0"/>
              <a:t>Les propriétés liées à la mise en page (ex. : </a:t>
            </a:r>
            <a:r>
              <a:rPr lang="fr-FR" dirty="0" err="1"/>
              <a:t>margin</a:t>
            </a:r>
            <a:r>
              <a:rPr lang="fr-FR" dirty="0"/>
              <a:t>, </a:t>
            </a:r>
            <a:r>
              <a:rPr lang="fr-FR" dirty="0" err="1"/>
              <a:t>padding</a:t>
            </a:r>
            <a:r>
              <a:rPr lang="fr-FR" dirty="0"/>
              <a:t>, border) ne sont pas héritées par défaut.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Cascade et héritage : </a:t>
            </a:r>
            <a:r>
              <a:rPr lang="fr-FR" dirty="0"/>
              <a:t>L’héritage aide à garder une cohérence de style sur l’ensemble du document, tout en permettant des modifications spécifiques.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2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E5059C-9D65-76CF-8037-640D9B41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Les positions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E180C-BFC9-0DED-7126-48862264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 lnSpcReduction="10000"/>
          </a:bodyPr>
          <a:lstStyle/>
          <a:p>
            <a:r>
              <a:rPr lang="fr-FR" b="1" dirty="0" err="1"/>
              <a:t>Static</a:t>
            </a:r>
            <a:r>
              <a:rPr lang="fr-FR" b="1" dirty="0"/>
              <a:t> : (</a:t>
            </a:r>
            <a:r>
              <a:rPr lang="fr-FR" dirty="0"/>
              <a:t>par défaut) : L’élément est positionné selon le flux normal du document.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Relative : </a:t>
            </a:r>
            <a:r>
              <a:rPr lang="fr-FR" dirty="0"/>
              <a:t>L’élément reste dans le flux normal mais peut être décalé par rapport à sa position initiale grâce aux propriétés top, right, </a:t>
            </a:r>
            <a:r>
              <a:rPr lang="fr-FR" dirty="0" err="1"/>
              <a:t>bottom</a:t>
            </a:r>
            <a:r>
              <a:rPr lang="fr-FR" dirty="0"/>
              <a:t>, </a:t>
            </a:r>
            <a:r>
              <a:rPr lang="fr-FR" dirty="0" err="1"/>
              <a:t>left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Absolute</a:t>
            </a:r>
            <a:r>
              <a:rPr lang="fr-FR" b="1" dirty="0"/>
              <a:t> : </a:t>
            </a:r>
            <a:r>
              <a:rPr lang="fr-FR" dirty="0"/>
              <a:t>L’élément est retiré du flux normal et positionné par rapport à son premier ancêtre positionné (autre que </a:t>
            </a:r>
            <a:r>
              <a:rPr lang="fr-FR" dirty="0" err="1"/>
              <a:t>static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Fixed</a:t>
            </a:r>
            <a:r>
              <a:rPr lang="fr-FR" b="1" dirty="0"/>
              <a:t> :</a:t>
            </a:r>
            <a:r>
              <a:rPr lang="fr-FR" dirty="0"/>
              <a:t>L’élément est positionné par rapport à la fenêtre d’affichage et reste fixe lors du défilement.</a:t>
            </a:r>
          </a:p>
          <a:p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7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37B421-B296-90D6-D5B1-D3DCB2BD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/>
              <a:t>Les display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FFC34-D608-9F50-6AA2-952D950A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 lnSpcReduction="10000"/>
          </a:bodyPr>
          <a:lstStyle/>
          <a:p>
            <a:r>
              <a:rPr lang="fr-FR" b="1" dirty="0"/>
              <a:t>block : </a:t>
            </a:r>
            <a:r>
              <a:rPr lang="fr-FR" dirty="0"/>
              <a:t>L’élément occupe toute la largeur disponible et commence sur une nouvelle ligne (ex. : &lt;div&gt;, &lt;p&gt;).</a:t>
            </a:r>
          </a:p>
          <a:p>
            <a:endParaRPr lang="fr-FR" dirty="0"/>
          </a:p>
          <a:p>
            <a:r>
              <a:rPr lang="fr-FR" b="1" dirty="0" err="1"/>
              <a:t>inline</a:t>
            </a:r>
            <a:r>
              <a:rPr lang="fr-FR" b="1" dirty="0"/>
              <a:t> : </a:t>
            </a:r>
            <a:r>
              <a:rPr lang="fr-FR" dirty="0"/>
              <a:t>L’élément ne commence pas sur une nouvelle ligne et ne peut contenir de marges verticales (ex. : &lt;</a:t>
            </a:r>
            <a:r>
              <a:rPr lang="fr-FR" dirty="0" err="1"/>
              <a:t>span</a:t>
            </a:r>
            <a:r>
              <a:rPr lang="fr-FR" dirty="0"/>
              <a:t>&gt;, &lt;a&gt;).</a:t>
            </a:r>
          </a:p>
          <a:p>
            <a:endParaRPr lang="fr-FR" dirty="0"/>
          </a:p>
          <a:p>
            <a:r>
              <a:rPr lang="fr-FR" b="1" dirty="0" err="1"/>
              <a:t>inline</a:t>
            </a:r>
            <a:r>
              <a:rPr lang="fr-FR" b="1" dirty="0"/>
              <a:t>-block : </a:t>
            </a:r>
            <a:r>
              <a:rPr lang="fr-FR" dirty="0"/>
              <a:t>Combine les caractéristiques des éléments </a:t>
            </a:r>
            <a:r>
              <a:rPr lang="fr-FR" dirty="0" err="1"/>
              <a:t>inline</a:t>
            </a:r>
            <a:r>
              <a:rPr lang="fr-FR" dirty="0"/>
              <a:t> et block : il reste dans la ligne mais peut avoir une largeur et hauteur définies.</a:t>
            </a:r>
          </a:p>
          <a:p>
            <a:endParaRPr lang="fr-FR" dirty="0"/>
          </a:p>
          <a:p>
            <a:r>
              <a:rPr lang="fr-FR" b="1" dirty="0"/>
              <a:t>none : </a:t>
            </a:r>
            <a:r>
              <a:rPr lang="fr-FR" dirty="0"/>
              <a:t>L’élément n’est pas affiché et n’occupe aucun espace.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2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D6200F-3CD3-D147-D11C-25DD52B2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fr-FR" dirty="0" err="1"/>
              <a:t>Flexbox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10A5A-6D3C-A166-35C2-7D7EC19F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2688265"/>
          </a:xfrm>
        </p:spPr>
        <p:txBody>
          <a:bodyPr anchor="ctr">
            <a:normAutofit/>
          </a:bodyPr>
          <a:lstStyle/>
          <a:p>
            <a:r>
              <a:rPr lang="fr-FR" b="1" dirty="0" err="1"/>
              <a:t>Flexbox</a:t>
            </a:r>
            <a:r>
              <a:rPr lang="fr-FR" dirty="0"/>
              <a:t> permet de créer des mises en page flexibles et adaptatives en une seule dimension (ligne ou colonne).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8F5FF7C-5CB6-13A6-BE25-80CC598E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19" y="2556125"/>
            <a:ext cx="106584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360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836</Words>
  <Application>Microsoft Office PowerPoint</Application>
  <PresentationFormat>Grand écran</PresentationFormat>
  <Paragraphs>86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AngleLinesVTI</vt:lpstr>
      <vt:lpstr>CSS3 Stylisé votre interface</vt:lpstr>
      <vt:lpstr>Qu'est-ce que le CSS ?</vt:lpstr>
      <vt:lpstr>Comment fonctionne le CSS ?</vt:lpstr>
      <vt:lpstr>Comment fonctionne le CSS ?</vt:lpstr>
      <vt:lpstr>Les classes et les ID en CSS</vt:lpstr>
      <vt:lpstr>L’héritage en CSS</vt:lpstr>
      <vt:lpstr>Les positions</vt:lpstr>
      <vt:lpstr>Les display</vt:lpstr>
      <vt:lpstr>Flexbox</vt:lpstr>
      <vt:lpstr>Color &amp; Background-color</vt:lpstr>
      <vt:lpstr>Background-image</vt:lpstr>
      <vt:lpstr>Width &amp; Height</vt:lpstr>
      <vt:lpstr>Margin &amp; Padding</vt:lpstr>
      <vt:lpstr>Font-size &amp; Font-weight</vt:lpstr>
      <vt:lpstr>Font face &amp; Font-family</vt:lpstr>
      <vt:lpstr>Before, After</vt:lpstr>
      <vt:lpstr>text-align</vt:lpstr>
      <vt:lpstr>Règle de seo simple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KONDA Eudes</dc:creator>
  <cp:lastModifiedBy>KONDA Eudes</cp:lastModifiedBy>
  <cp:revision>8</cp:revision>
  <dcterms:created xsi:type="dcterms:W3CDTF">2025-02-23T20:29:21Z</dcterms:created>
  <dcterms:modified xsi:type="dcterms:W3CDTF">2025-02-25T11:58:59Z</dcterms:modified>
</cp:coreProperties>
</file>