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76" r:id="rId9"/>
    <p:sldId id="277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8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36A3ED-F195-D5A2-B5E3-92E0A9A7A4B5}" v="26" dt="2025-02-20T13:25:36.583"/>
    <p1510:client id="{5870FAE9-2AB2-6C3A-9077-34ADA42732FC}" v="1" dt="2025-02-20T13:14:01.996"/>
    <p1510:client id="{88D57EE3-5334-60FB-15A5-24AEB12C6CB7}" v="101" dt="2025-02-20T10:53:14.0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2/25/2025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54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16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2/25/2025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502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2/25/2025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2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2/25/2025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94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85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2/25/2025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41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1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2/25/2025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3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2/25/2025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62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47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8024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7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igments de peinture colorés">
            <a:extLst>
              <a:ext uri="{FF2B5EF4-FFF2-40B4-BE49-F238E27FC236}">
                <a16:creationId xmlns:a16="http://schemas.microsoft.com/office/drawing/2014/main" id="{FC62FC63-BE4A-A069-7916-355E2128E5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4C13BAB-7C00-4D21-A857-E3D41C0A2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0612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1FF39A-AC3C-4066-9D4C-519AA2281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0612" y="601201"/>
            <a:ext cx="3702134" cy="5791132"/>
          </a:xfrm>
          <a:prstGeom prst="rect">
            <a:avLst/>
          </a:prstGeom>
          <a:solidFill>
            <a:srgbClr val="465359">
              <a:alpha val="9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E633243-4D2D-624E-267D-B41E524604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8345" y="1524001"/>
            <a:ext cx="3208866" cy="3478384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HTML5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BF92390-3276-307D-1CE9-FFCE0FBDD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8345" y="5145513"/>
            <a:ext cx="3208866" cy="738820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>
                    <a:alpha val="75000"/>
                  </a:srgbClr>
                </a:solidFill>
              </a:rPr>
              <a:t>Les bases du html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490F118-B5AA-69FC-8933-EE768B0FD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03" y="1058334"/>
            <a:ext cx="2688771" cy="268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372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26B711-3121-40B0-8377-A64F3DC00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5C4D3D-ABBA-4B4E-93E5-01E343719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DDD5E5-0097-4C6C-B266-5732EDA96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14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fr-FR">
                <a:solidFill>
                  <a:srgbClr val="FFFEFF"/>
                </a:solidFill>
              </a:rPr>
              <a:t>6. Balises &lt;head&gt;, &lt;meta&gt;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1830" y="748516"/>
            <a:ext cx="6725899" cy="2745588"/>
          </a:xfrm>
        </p:spPr>
        <p:txBody>
          <a:bodyPr>
            <a:normAutofit/>
          </a:bodyPr>
          <a:lstStyle/>
          <a:p>
            <a:r>
              <a:rPr lang="fr-FR"/>
              <a:t>Le &lt;</a:t>
            </a:r>
            <a:r>
              <a:rPr lang="fr-FR" err="1"/>
              <a:t>head</a:t>
            </a:r>
            <a:r>
              <a:rPr lang="fr-FR"/>
              <a:t>&gt; contient des informations invisibles sur la page (métadonnées), telles que l'encodage et la description.</a:t>
            </a:r>
          </a:p>
          <a:p>
            <a:r>
              <a:rPr lang="fr-FR"/>
              <a:t>D’ailleurs il y a balise </a:t>
            </a:r>
            <a:r>
              <a:rPr lang="fr-FR" err="1"/>
              <a:t>title</a:t>
            </a:r>
            <a:r>
              <a:rPr lang="fr-FR"/>
              <a:t> à mettre très importante</a:t>
            </a:r>
            <a:endParaRPr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F0395A1-EF59-2215-0A7A-A72436100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526" y="3165922"/>
            <a:ext cx="6975241" cy="139664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26B711-3121-40B0-8377-A64F3DC00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5C4D3D-ABBA-4B4E-93E5-01E343719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DDD5E5-0097-4C6C-B266-5732EDA96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14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fr-FR">
                <a:solidFill>
                  <a:srgbClr val="FFFEFF"/>
                </a:solidFill>
              </a:rPr>
              <a:t>7. Balises &lt;link&gt;, &lt;script&gt;, &lt;style&gt;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2284" y="657184"/>
            <a:ext cx="6725899" cy="3136865"/>
          </a:xfrm>
        </p:spPr>
        <p:txBody>
          <a:bodyPr>
            <a:normAutofit/>
          </a:bodyPr>
          <a:lstStyle/>
          <a:p>
            <a:r>
              <a:rPr lang="fr-FR"/>
              <a:t>Ces balises sont utilisées pour inclure des feuilles de style CSS, des scripts JavaScript et du CSS intégré.</a:t>
            </a:r>
          </a:p>
          <a:p>
            <a:endParaRPr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30CD0A0-B7D6-D5DB-92DC-9EB465C82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468" y="2776277"/>
            <a:ext cx="7348026" cy="177395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26B711-3121-40B0-8377-A64F3DC00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5C4D3D-ABBA-4B4E-93E5-01E343719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DDD5E5-0097-4C6C-B266-5732EDA96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14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fr-FR">
                <a:solidFill>
                  <a:srgbClr val="FFFEFF"/>
                </a:solidFill>
              </a:rPr>
              <a:t>8. Balises &lt;body&gt;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582" y="59772"/>
            <a:ext cx="7266804" cy="4820832"/>
          </a:xfrm>
        </p:spPr>
        <p:txBody>
          <a:bodyPr>
            <a:normAutofit/>
          </a:bodyPr>
          <a:lstStyle/>
          <a:p>
            <a:r>
              <a:rPr lang="fr-FR"/>
              <a:t>La balise &lt;body&gt; contient tout le contenu affiché sur la page web.</a:t>
            </a:r>
            <a:endParaRPr/>
          </a:p>
          <a:p>
            <a:pPr marL="0" indent="0">
              <a:buNone/>
            </a:pPr>
            <a:endParaRPr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0F3F0A3-AF2D-373B-CF8F-066ACC678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851" y="2798445"/>
            <a:ext cx="6990143" cy="224725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26B711-3121-40B0-8377-A64F3DC00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5C4D3D-ABBA-4B4E-93E5-01E343719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DDD5E5-0097-4C6C-B266-5732EDA96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14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fr-FR">
                <a:solidFill>
                  <a:srgbClr val="FFFEFF"/>
                </a:solidFill>
              </a:rPr>
              <a:t>9. Balises &lt;header&gt;, &lt;menu&gt;, &lt;nav&gt;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4935" y="1037968"/>
            <a:ext cx="6725899" cy="133309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fr-FR" sz="1600"/>
              <a:t>Utilisées pour structurer l'en-tête et la navigation de la page.</a:t>
            </a:r>
          </a:p>
          <a:p>
            <a:pPr>
              <a:lnSpc>
                <a:spcPct val="110000"/>
              </a:lnSpc>
            </a:pPr>
            <a:r>
              <a:rPr lang="fr-FR"/>
              <a:t>Très utile aussi pour faire les menus mobiles</a:t>
            </a:r>
            <a:endParaRPr lang="fr-FR" sz="1600"/>
          </a:p>
          <a:p>
            <a:pPr>
              <a:lnSpc>
                <a:spcPct val="110000"/>
              </a:lnSpc>
            </a:pPr>
            <a:endParaRPr lang="fr-FR" sz="150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CDE0F1C-D0A7-0F0C-6C77-023FB6863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636" y="2296997"/>
            <a:ext cx="7179022" cy="281264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26B711-3121-40B0-8377-A64F3DC00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5C4D3D-ABBA-4B4E-93E5-01E343719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DDD5E5-0097-4C6C-B266-5732EDA96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14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pt-BR">
                <a:solidFill>
                  <a:srgbClr val="FFFEFF"/>
                </a:solidFill>
              </a:rPr>
              <a:t>10. Balises titres &lt;h1&gt;, &lt;h2&gt;, &lt;h3&gt;, &lt;h4&gt;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4935" y="1037968"/>
            <a:ext cx="6725899" cy="1418153"/>
          </a:xfrm>
        </p:spPr>
        <p:txBody>
          <a:bodyPr>
            <a:normAutofit/>
          </a:bodyPr>
          <a:lstStyle/>
          <a:p>
            <a:r>
              <a:rPr lang="fr-FR"/>
              <a:t>Utilisées pour hiérarchiser les titres et sous-titres.</a:t>
            </a:r>
          </a:p>
          <a:p>
            <a:endParaRPr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94EC969-6704-7E74-EC9B-3AB7803E9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160" y="2534330"/>
            <a:ext cx="6425974" cy="271074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26B711-3121-40B0-8377-A64F3DC00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5C4D3D-ABBA-4B4E-93E5-01E343719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DDD5E5-0097-4C6C-B266-5732EDA96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14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fr-FR">
                <a:solidFill>
                  <a:srgbClr val="FFFEFF"/>
                </a:solidFill>
              </a:rPr>
              <a:t>11. Balises &lt;section&gt;, &lt;div&gt;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4935" y="1037968"/>
            <a:ext cx="6725899" cy="1023279"/>
          </a:xfrm>
        </p:spPr>
        <p:txBody>
          <a:bodyPr>
            <a:normAutofit/>
          </a:bodyPr>
          <a:lstStyle/>
          <a:p>
            <a:r>
              <a:rPr lang="fr-FR"/>
              <a:t>Elles permettent de regrouper et d'organiser le contenu.</a:t>
            </a:r>
          </a:p>
          <a:p>
            <a:endParaRPr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E963135-7A9A-F74D-A262-E1EA4EA56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468" y="1917743"/>
            <a:ext cx="6888180" cy="357115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26B711-3121-40B0-8377-A64F3DC00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5C4D3D-ABBA-4B4E-93E5-01E343719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DDD5E5-0097-4C6C-B266-5732EDA96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14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fr-FR">
                <a:solidFill>
                  <a:srgbClr val="FFFEFF"/>
                </a:solidFill>
              </a:rPr>
              <a:t>12. Balises &lt;p&gt;, &lt;img&gt;, &lt;video&gt;, &lt;article&gt;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6388" y="809898"/>
            <a:ext cx="6725899" cy="1356359"/>
          </a:xfrm>
        </p:spPr>
        <p:txBody>
          <a:bodyPr>
            <a:normAutofit/>
          </a:bodyPr>
          <a:lstStyle/>
          <a:p>
            <a:r>
              <a:rPr lang="fr-FR" sz="1600"/>
              <a:t>Elles permettent de regrouper et d'organiser le contenu.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CE78900-69AF-6CCE-5FFF-5D3FF7791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388" y="2384773"/>
            <a:ext cx="6619875" cy="33623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26B711-3121-40B0-8377-A64F3DC00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5C4D3D-ABBA-4B4E-93E5-01E343719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DDD5E5-0097-4C6C-B266-5732EDA96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14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EFF"/>
                </a:solidFill>
              </a:rPr>
              <a:t>13. Balises &lt;a&gt;, &lt;span&gt;, &lt;strong&gt;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4935" y="1037968"/>
            <a:ext cx="6725899" cy="1164364"/>
          </a:xfrm>
        </p:spPr>
        <p:txBody>
          <a:bodyPr>
            <a:normAutofit/>
          </a:bodyPr>
          <a:lstStyle/>
          <a:p>
            <a:r>
              <a:rPr lang="fr-FR"/>
              <a:t>Elles permettent l'affichage de texte, d'images et de vidéos.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5A0C222-3D4C-E009-4644-AD0AAC81B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6214" y="2757487"/>
            <a:ext cx="6829425" cy="134302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26B711-3121-40B0-8377-A64F3DC00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5C4D3D-ABBA-4B4E-93E5-01E343719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DDD5E5-0097-4C6C-B266-5732EDA96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14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fr-FR">
                <a:solidFill>
                  <a:srgbClr val="FFFEFF"/>
                </a:solidFill>
              </a:rPr>
              <a:t>14. Balises &lt;ul&gt;, &lt;li&gt;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4935" y="1037968"/>
            <a:ext cx="6725899" cy="1088544"/>
          </a:xfrm>
        </p:spPr>
        <p:txBody>
          <a:bodyPr>
            <a:normAutofit/>
          </a:bodyPr>
          <a:lstStyle/>
          <a:p>
            <a:r>
              <a:rPr lang="fr-FR"/>
              <a:t>Utilisées pour créer des listes. « Tapez li*(n) » pour afficher le nombre de li dans votre VS Code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1AEBA63-275F-E09E-9ED3-16284DE33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129" y="2126512"/>
            <a:ext cx="6544889" cy="287975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26B711-3121-40B0-8377-A64F3DC00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5C4D3D-ABBA-4B4E-93E5-01E343719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DDD5E5-0097-4C6C-B266-5732EDA96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14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fr-FR">
                <a:solidFill>
                  <a:srgbClr val="FFFEFF"/>
                </a:solidFill>
              </a:rPr>
              <a:t>15. Balises &lt;table&gt;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4935" y="1037968"/>
            <a:ext cx="6725899" cy="98647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fr-FR" sz="1400"/>
              <a:t>Permettent d'afficher des données sous forme de tableau.</a:t>
            </a:r>
          </a:p>
          <a:p>
            <a:pPr>
              <a:lnSpc>
                <a:spcPct val="110000"/>
              </a:lnSpc>
            </a:pPr>
            <a:endParaRPr lang="en-US" sz="120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1AD781A-C4C9-6EEC-6391-1995EAAA6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388" y="1478040"/>
            <a:ext cx="5032776" cy="500729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8A7D1B-B4AE-1D0A-890F-3D3E133D2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Sommaire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7A5AC7-4979-DCD7-2A2D-4EAFD60BD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/>
              <a:t>WEB</a:t>
            </a:r>
          </a:p>
          <a:p>
            <a:r>
              <a:rPr lang="fr-FR" sz="2400"/>
              <a:t>HTML</a:t>
            </a:r>
          </a:p>
          <a:p>
            <a:r>
              <a:rPr lang="fr-FR" sz="2400"/>
              <a:t>HERITAGE</a:t>
            </a:r>
          </a:p>
          <a:p>
            <a:r>
              <a:rPr lang="fr-FR" sz="2400"/>
              <a:t>ID &amp; CLASS</a:t>
            </a:r>
          </a:p>
          <a:p>
            <a:r>
              <a:rPr lang="fr-FR" sz="2400" err="1"/>
              <a:t>BALISEs</a:t>
            </a:r>
            <a:endParaRPr lang="fr-FR" sz="2400"/>
          </a:p>
          <a:p>
            <a:endParaRPr lang="fr-FR"/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6455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26B711-3121-40B0-8377-A64F3DC00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5C4D3D-ABBA-4B4E-93E5-01E343719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DDD5E5-0097-4C6C-B266-5732EDA96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14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fr-FR">
                <a:solidFill>
                  <a:srgbClr val="FFFEFF"/>
                </a:solidFill>
              </a:rPr>
              <a:t>16. Balises &lt;form&gt;, &lt;input&gt;, &lt;textarea&gt;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4935" y="1037968"/>
            <a:ext cx="6725899" cy="1662702"/>
          </a:xfrm>
        </p:spPr>
        <p:txBody>
          <a:bodyPr>
            <a:normAutofit/>
          </a:bodyPr>
          <a:lstStyle/>
          <a:p>
            <a:r>
              <a:rPr lang="fr-FR"/>
              <a:t>Utilisées pour les formulaires et la saisie de texte.</a:t>
            </a:r>
          </a:p>
          <a:p>
            <a:r>
              <a:rPr lang="fr-FR"/>
              <a:t>Pour renseigner vos données, et les envoyer au serveur, via des </a:t>
            </a:r>
            <a:r>
              <a:rPr lang="fr-FR" err="1"/>
              <a:t>method</a:t>
            </a:r>
            <a:r>
              <a:rPr lang="fr-FR"/>
              <a:t> POST ou GET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D159F4F-7E97-82A6-3C4B-559729F8C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944" y="2809433"/>
            <a:ext cx="7619965" cy="2261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26B711-3121-40B0-8377-A64F3DC00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5C4D3D-ABBA-4B4E-93E5-01E343719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DDD5E5-0097-4C6C-B266-5732EDA96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14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fr-FR">
                <a:solidFill>
                  <a:srgbClr val="FFFEFF"/>
                </a:solidFill>
              </a:rPr>
              <a:t>17. Balise &lt;footer&gt;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4935" y="1037968"/>
            <a:ext cx="6725899" cy="1620172"/>
          </a:xfrm>
        </p:spPr>
        <p:txBody>
          <a:bodyPr>
            <a:normAutofit/>
          </a:bodyPr>
          <a:lstStyle/>
          <a:p>
            <a:r>
              <a:rPr lang="fr-FR"/>
              <a:t>Utilisée pour afficher un pied de page.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B30C3D3-A4E7-09C6-2FD8-BAAC2115D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935" y="2430166"/>
            <a:ext cx="7110610" cy="227246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39F9E8-62E2-A278-7C98-5F3F22165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 VOUS DE JOUER les amis 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A1AC39-8833-1AAC-8775-631AEF5DF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05435" indent="-305435"/>
            <a:r>
              <a:rPr lang="fr-FR" sz="2800"/>
              <a:t>Me faire une page HTML sans CSS avec juste une image, un titre et un paragraphe et une liste, sur la recette d’un plat de votre choix. </a:t>
            </a:r>
            <a:endParaRPr lang="en-US"/>
          </a:p>
          <a:p>
            <a:pPr marL="305435" indent="-305435"/>
            <a:r>
              <a:rPr lang="fr-FR" sz="2800"/>
              <a:t>Donnez une description, les ingrédients, et un bouton vers le lien d’une page de </a:t>
            </a:r>
            <a:r>
              <a:rPr lang="fr-FR" sz="2800" err="1"/>
              <a:t>video</a:t>
            </a:r>
            <a:r>
              <a:rPr lang="fr-FR" sz="2800"/>
              <a:t> </a:t>
            </a:r>
            <a:r>
              <a:rPr lang="fr-FR" sz="2800" err="1"/>
              <a:t>youtube</a:t>
            </a:r>
            <a:r>
              <a:rPr lang="fr-FR" sz="2800"/>
              <a:t> en lien à votre recette</a:t>
            </a:r>
          </a:p>
          <a:p>
            <a:pPr marL="305435" indent="-305435"/>
            <a:r>
              <a:rPr lang="fr-FR" sz="2800" i="1">
                <a:solidFill>
                  <a:srgbClr val="00B050"/>
                </a:solidFill>
              </a:rPr>
              <a:t>Pensez à ne pas réfléchir dans le sens inverse des aiguilles d'une montre. Ah ah ! Très drôle XD !</a:t>
            </a:r>
          </a:p>
        </p:txBody>
      </p:sp>
    </p:spTree>
    <p:extLst>
      <p:ext uri="{BB962C8B-B14F-4D97-AF65-F5344CB8AC3E}">
        <p14:creationId xmlns:p14="http://schemas.microsoft.com/office/powerpoint/2010/main" val="210445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26B711-3121-40B0-8377-A64F3DC00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5C4D3D-ABBA-4B4E-93E5-01E343719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DDD5E5-0097-4C6C-B266-5732EDA96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14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fr-FR">
                <a:solidFill>
                  <a:srgbClr val="FFFEFF"/>
                </a:solidFill>
              </a:rPr>
              <a:t>1. Qu'est-ce que le Web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4468" y="751114"/>
            <a:ext cx="6725899" cy="311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/>
              <a:t>L</a:t>
            </a:r>
            <a:r>
              <a:t>e World Wide Web (WWW) a </a:t>
            </a:r>
            <a:r>
              <a:rPr err="1"/>
              <a:t>été</a:t>
            </a:r>
            <a:r>
              <a:t> </a:t>
            </a:r>
            <a:r>
              <a:rPr err="1"/>
              <a:t>inventé</a:t>
            </a:r>
            <a:r>
              <a:t> </a:t>
            </a:r>
            <a:r>
              <a:rPr err="1"/>
              <a:t>en</a:t>
            </a:r>
            <a:r>
              <a:t> 1989 par Tim Berners-Lee, un </a:t>
            </a:r>
            <a:r>
              <a:rPr err="1"/>
              <a:t>informaticien</a:t>
            </a:r>
            <a:r>
              <a:t> </a:t>
            </a:r>
            <a:r>
              <a:rPr err="1"/>
              <a:t>britannique</a:t>
            </a:r>
            <a:r>
              <a:t> </a:t>
            </a:r>
            <a:r>
              <a:rPr err="1"/>
              <a:t>travaillant</a:t>
            </a:r>
            <a:r>
              <a:t> au CERN. Il a </a:t>
            </a:r>
            <a:r>
              <a:rPr err="1"/>
              <a:t>développé</a:t>
            </a:r>
            <a:r>
              <a:t> le premier </a:t>
            </a:r>
            <a:r>
              <a:rPr err="1"/>
              <a:t>navigateur</a:t>
            </a:r>
            <a:r>
              <a:t> web et le premier </a:t>
            </a:r>
            <a:r>
              <a:rPr err="1"/>
              <a:t>serveur</a:t>
            </a:r>
            <a:r>
              <a:t> web, </a:t>
            </a:r>
            <a:r>
              <a:rPr err="1"/>
              <a:t>facilitant</a:t>
            </a:r>
            <a:r>
              <a:t> </a:t>
            </a:r>
            <a:r>
              <a:rPr err="1"/>
              <a:t>ainsi</a:t>
            </a:r>
            <a:r>
              <a:t> la communication et le partage </a:t>
            </a:r>
            <a:r>
              <a:rPr err="1"/>
              <a:t>d'informations</a:t>
            </a:r>
            <a:r>
              <a:t> via Internet.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FB36D67-EE18-70A4-881A-49494C6E7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468" y="3064854"/>
            <a:ext cx="2352633" cy="332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47E2278A-99AF-237A-D3AB-0BE26D89F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652" y="3064854"/>
            <a:ext cx="3341233" cy="333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26B711-3121-40B0-8377-A64F3DC00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5C4D3D-ABBA-4B4E-93E5-01E343719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DDD5E5-0097-4C6C-B266-5732EDA96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14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fr-FR">
                <a:solidFill>
                  <a:srgbClr val="FFFEFF"/>
                </a:solidFill>
              </a:rPr>
              <a:t>2. Modèle Client-Serveur &amp; HTML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4935" y="597643"/>
            <a:ext cx="6725899" cy="60208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b="1"/>
              <a:t>Le Web </a:t>
            </a:r>
            <a:r>
              <a:rPr b="1" err="1"/>
              <a:t>fonctionne</a:t>
            </a:r>
            <a:r>
              <a:rPr b="1"/>
              <a:t> </a:t>
            </a:r>
            <a:r>
              <a:rPr b="1" err="1"/>
              <a:t>selon</a:t>
            </a:r>
            <a:r>
              <a:rPr b="1"/>
              <a:t> un </a:t>
            </a:r>
            <a:r>
              <a:rPr b="1" err="1"/>
              <a:t>modèle</a:t>
            </a:r>
            <a:r>
              <a:rPr b="1"/>
              <a:t> client-</a:t>
            </a:r>
            <a:r>
              <a:rPr b="1" err="1"/>
              <a:t>serveur</a:t>
            </a:r>
            <a:r>
              <a:rPr b="1"/>
              <a:t> :</a:t>
            </a:r>
            <a:endParaRPr lang="fr-FR" b="1"/>
          </a:p>
          <a:p>
            <a:pPr marL="0" indent="0">
              <a:buNone/>
            </a:pPr>
            <a:endParaRPr lang="fr-FR" b="1"/>
          </a:p>
          <a:p>
            <a:pPr marL="0" indent="0">
              <a:buNone/>
            </a:pPr>
            <a:endParaRPr lang="fr-FR" b="1"/>
          </a:p>
          <a:p>
            <a:pPr marL="0" indent="0">
              <a:buNone/>
            </a:pPr>
            <a:endParaRPr lang="fr-FR" b="1"/>
          </a:p>
          <a:p>
            <a:pPr marL="0" indent="0">
              <a:buNone/>
            </a:pPr>
            <a:endParaRPr lang="fr-FR" b="1"/>
          </a:p>
          <a:p>
            <a:pPr marL="0" indent="0">
              <a:buNone/>
            </a:pPr>
            <a:endParaRPr lang="fr-FR" b="1"/>
          </a:p>
          <a:p>
            <a:pPr marL="0" indent="0">
              <a:buNone/>
            </a:pPr>
            <a:endParaRPr lang="fr-FR" b="1"/>
          </a:p>
          <a:p>
            <a:pPr marL="0" indent="0">
              <a:buNone/>
            </a:pPr>
            <a:endParaRPr lang="fr-FR" b="1"/>
          </a:p>
          <a:p>
            <a:pPr marL="0" indent="0">
              <a:buNone/>
            </a:pPr>
            <a:endParaRPr lang="fr-FR" b="1"/>
          </a:p>
          <a:p>
            <a:pPr marL="0" indent="0">
              <a:buNone/>
            </a:pPr>
            <a:endParaRPr b="1"/>
          </a:p>
          <a:p>
            <a:pPr marL="0" indent="0">
              <a:buNone/>
            </a:pPr>
            <a:r>
              <a:t>Le client (</a:t>
            </a:r>
            <a:r>
              <a:rPr err="1"/>
              <a:t>navigateur</a:t>
            </a:r>
            <a:r>
              <a:t> web) </a:t>
            </a:r>
            <a:r>
              <a:rPr err="1"/>
              <a:t>envoie</a:t>
            </a:r>
            <a:r>
              <a:t> </a:t>
            </a:r>
            <a:r>
              <a:rPr err="1"/>
              <a:t>une</a:t>
            </a:r>
            <a:r>
              <a:t> </a:t>
            </a:r>
            <a:r>
              <a:rPr err="1"/>
              <a:t>requête</a:t>
            </a:r>
            <a:r>
              <a:t> HTTP à un </a:t>
            </a:r>
            <a:r>
              <a:rPr err="1"/>
              <a:t>serveur</a:t>
            </a:r>
            <a:r>
              <a:t>.</a:t>
            </a:r>
          </a:p>
          <a:p>
            <a:pPr marL="0" indent="0">
              <a:buNone/>
            </a:pPr>
            <a:r>
              <a:t>Le </a:t>
            </a:r>
            <a:r>
              <a:rPr err="1"/>
              <a:t>serveur</a:t>
            </a:r>
            <a:r>
              <a:t> </a:t>
            </a:r>
            <a:r>
              <a:rPr err="1"/>
              <a:t>répond</a:t>
            </a:r>
            <a:r>
              <a:t> </a:t>
            </a:r>
            <a:r>
              <a:rPr err="1"/>
              <a:t>en</a:t>
            </a:r>
            <a:r>
              <a:t> </a:t>
            </a:r>
            <a:r>
              <a:rPr err="1"/>
              <a:t>envoyant</a:t>
            </a:r>
            <a:r>
              <a:t> des </a:t>
            </a:r>
            <a:r>
              <a:rPr err="1"/>
              <a:t>fichiers</a:t>
            </a:r>
            <a:r>
              <a:t> HTML, CSS et JavaScript, qui </a:t>
            </a:r>
            <a:r>
              <a:rPr err="1"/>
              <a:t>sont</a:t>
            </a:r>
            <a:r>
              <a:t> </a:t>
            </a:r>
            <a:r>
              <a:rPr err="1"/>
              <a:t>interprétés</a:t>
            </a:r>
            <a:r>
              <a:t> par le </a:t>
            </a:r>
            <a:r>
              <a:rPr err="1"/>
              <a:t>navigateur</a:t>
            </a:r>
            <a:r>
              <a:t>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4254FC2-3E74-7F5D-A190-453096932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122" y="2398729"/>
            <a:ext cx="64960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26B711-3121-40B0-8377-A64F3DC00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5C4D3D-ABBA-4B4E-93E5-01E343719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DDD5E5-0097-4C6C-B266-5732EDA96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14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fr-FR">
                <a:solidFill>
                  <a:srgbClr val="FFFEFF"/>
                </a:solidFill>
              </a:rPr>
              <a:t>3. Définition du HTML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4468" y="1229526"/>
            <a:ext cx="6725899" cy="45175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400" b="1"/>
              <a:t>HTML (</a:t>
            </a:r>
            <a:r>
              <a:rPr sz="2400" b="1" err="1"/>
              <a:t>HyperText</a:t>
            </a:r>
            <a:r>
              <a:rPr sz="2400" b="1"/>
              <a:t> Markup Language) </a:t>
            </a:r>
            <a:r>
              <a:rPr sz="2400" b="1" err="1"/>
              <a:t>est</a:t>
            </a:r>
            <a:r>
              <a:rPr sz="2400" b="1"/>
              <a:t> un </a:t>
            </a:r>
            <a:r>
              <a:rPr sz="2400" b="1" err="1"/>
              <a:t>langage</a:t>
            </a:r>
            <a:r>
              <a:rPr sz="2400" b="1"/>
              <a:t> de balisage </a:t>
            </a:r>
            <a:r>
              <a:rPr sz="2400" b="1" err="1"/>
              <a:t>permettant</a:t>
            </a:r>
            <a:r>
              <a:rPr sz="2400" b="1"/>
              <a:t> de structurer le </a:t>
            </a:r>
            <a:r>
              <a:rPr sz="2400" b="1" err="1"/>
              <a:t>contenu</a:t>
            </a:r>
            <a:r>
              <a:rPr sz="2400" b="1"/>
              <a:t> </a:t>
            </a:r>
            <a:r>
              <a:rPr sz="2400" b="1" err="1"/>
              <a:t>d'une</a:t>
            </a:r>
            <a:r>
              <a:rPr sz="2400" b="1"/>
              <a:t> page web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280" y="944752"/>
            <a:ext cx="3259016" cy="1462692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4. Structure de base du HTML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513" y="2536031"/>
            <a:ext cx="3123783" cy="3671936"/>
          </a:xfrm>
        </p:spPr>
        <p:txBody>
          <a:bodyPr anchor="t"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Exemple de structure HTML :</a:t>
            </a:r>
          </a:p>
          <a:p>
            <a:pPr marL="0" indent="0">
              <a:buNone/>
            </a:pPr>
            <a:endParaRPr lang="fr-FR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fr-FR">
              <a:solidFill>
                <a:srgbClr val="FFFFFF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5B33D11-6D95-6146-CBAA-3BC205AAB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3795" y="1247531"/>
            <a:ext cx="7356703" cy="544816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266502F-7283-B030-20A5-CC2B5CC9545A}"/>
              </a:ext>
            </a:extLst>
          </p:cNvPr>
          <p:cNvSpPr txBox="1"/>
          <p:nvPr/>
        </p:nvSpPr>
        <p:spPr>
          <a:xfrm>
            <a:off x="4363795" y="601200"/>
            <a:ext cx="7356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Tapez : « html:5 » ou « ! » sur VS code pour afficher directement la structure de base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26B711-3121-40B0-8377-A64F3DC00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5C4D3D-ABBA-4B4E-93E5-01E343719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DDD5E5-0097-4C6C-B266-5732EDA96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14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fr-FR">
                <a:solidFill>
                  <a:srgbClr val="FFFEFF"/>
                </a:solidFill>
              </a:rPr>
              <a:t>5. Héritage enfant-parent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4935" y="-304800"/>
            <a:ext cx="6725899" cy="6163600"/>
          </a:xfrm>
        </p:spPr>
        <p:txBody>
          <a:bodyPr>
            <a:normAutofit/>
          </a:bodyPr>
          <a:lstStyle/>
          <a:p>
            <a:r>
              <a:t>Les </a:t>
            </a:r>
            <a:r>
              <a:rPr err="1"/>
              <a:t>éléments</a:t>
            </a:r>
            <a:r>
              <a:t> HTML </a:t>
            </a:r>
            <a:r>
              <a:rPr err="1"/>
              <a:t>sont</a:t>
            </a:r>
            <a:r>
              <a:t> </a:t>
            </a:r>
            <a:r>
              <a:rPr err="1"/>
              <a:t>organisés</a:t>
            </a:r>
            <a:r>
              <a:t> </a:t>
            </a:r>
            <a:r>
              <a:rPr err="1"/>
              <a:t>en</a:t>
            </a:r>
            <a:r>
              <a:t> </a:t>
            </a:r>
            <a:r>
              <a:rPr err="1"/>
              <a:t>hiérarchie</a:t>
            </a:r>
            <a:r>
              <a:t> : un </a:t>
            </a:r>
            <a:r>
              <a:rPr err="1"/>
              <a:t>élément</a:t>
            </a:r>
            <a:r>
              <a:t> parent </a:t>
            </a:r>
            <a:r>
              <a:rPr err="1"/>
              <a:t>contient</a:t>
            </a:r>
            <a:r>
              <a:t> des </a:t>
            </a:r>
            <a:r>
              <a:rPr err="1"/>
              <a:t>éléments</a:t>
            </a:r>
            <a:r>
              <a:t> enfants.</a:t>
            </a:r>
            <a:endParaRPr lang="fr-FR"/>
          </a:p>
          <a:p>
            <a:r>
              <a:rPr lang="fr-FR"/>
              <a:t>L’enfant devient dépendant du parent, vous verrez plus tard en </a:t>
            </a:r>
            <a:r>
              <a:rPr lang="fr-FR" err="1"/>
              <a:t>css</a:t>
            </a:r>
            <a:r>
              <a:rPr lang="fr-FR"/>
              <a:t> son importance</a:t>
            </a:r>
            <a:endParaRPr/>
          </a:p>
          <a:p>
            <a:pPr marL="0" indent="0">
              <a:buNone/>
            </a:pPr>
            <a:endParaRPr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C474148-BC26-BCB7-254D-28B05DC23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925" y="3706586"/>
            <a:ext cx="6944758" cy="108312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26B711-3121-40B0-8377-A64F3DC00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5C4D3D-ABBA-4B4E-93E5-01E343719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DDD5E5-0097-4C6C-B266-5732EDA96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FE73D26-E660-CD88-96FD-D7C2134C5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14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fr-FR">
                <a:solidFill>
                  <a:srgbClr val="FFFEFF"/>
                </a:solidFill>
              </a:rPr>
              <a:t>Attribut </a:t>
            </a:r>
            <a:r>
              <a:rPr lang="fr-FR" err="1">
                <a:solidFill>
                  <a:srgbClr val="FFFEFF"/>
                </a:solidFill>
              </a:rPr>
              <a:t>bALISE</a:t>
            </a:r>
            <a:endParaRPr lang="fr-FR">
              <a:solidFill>
                <a:srgbClr val="FFFEFF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065CA4-86BB-7E4C-E360-D12E165D1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4935" y="1037968"/>
            <a:ext cx="6725899" cy="2391032"/>
          </a:xfrm>
        </p:spPr>
        <p:txBody>
          <a:bodyPr>
            <a:normAutofit/>
          </a:bodyPr>
          <a:lstStyle/>
          <a:p>
            <a:r>
              <a:rPr lang="fr-FR"/>
              <a:t>Il est possible de donner des attributs à vos balises, il y en a plusieurs tel que : id, href, src, class, </a:t>
            </a:r>
            <a:r>
              <a:rPr lang="fr-FR" err="1"/>
              <a:t>name</a:t>
            </a:r>
            <a:r>
              <a:rPr lang="fr-FR"/>
              <a:t> ou encore les datas (pour le javascript)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383A40E-5376-7E09-B6A6-4B43A605C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935" y="3332287"/>
            <a:ext cx="7075671" cy="151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93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26B711-3121-40B0-8377-A64F3DC00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5C4D3D-ABBA-4B4E-93E5-01E343719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DDD5E5-0097-4C6C-B266-5732EDA96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26C6050-DEDB-79AD-3CD6-E8528BF10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14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fr-FR">
                <a:solidFill>
                  <a:srgbClr val="FFFEFF"/>
                </a:solidFill>
              </a:rPr>
              <a:t>ID &amp; CLASS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A0B38A-2B70-00A3-AE64-8C4EB733D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5646" y="0"/>
            <a:ext cx="6725899" cy="4458744"/>
          </a:xfrm>
        </p:spPr>
        <p:txBody>
          <a:bodyPr>
            <a:normAutofit/>
          </a:bodyPr>
          <a:lstStyle/>
          <a:p>
            <a:r>
              <a:rPr lang="fr-FR"/>
              <a:t>ID (id) :Unique dans la page </a:t>
            </a:r>
            <a:r>
              <a:rPr lang="fr-FR" err="1"/>
              <a:t>HTML.Utilisé</a:t>
            </a:r>
            <a:r>
              <a:rPr lang="fr-FR"/>
              <a:t> pour identifier un élément </a:t>
            </a:r>
            <a:r>
              <a:rPr lang="fr-FR" err="1"/>
              <a:t>spécifique.S'utilise</a:t>
            </a:r>
            <a:r>
              <a:rPr lang="fr-FR"/>
              <a:t> avec #id en </a:t>
            </a:r>
            <a:r>
              <a:rPr lang="fr-FR" err="1"/>
              <a:t>CSS.Class</a:t>
            </a:r>
            <a:r>
              <a:rPr lang="fr-FR"/>
              <a:t> (class) :</a:t>
            </a:r>
          </a:p>
          <a:p>
            <a:r>
              <a:rPr lang="fr-FR"/>
              <a:t>Peut être utilisée sur plusieurs éléments.</a:t>
            </a:r>
          </a:p>
          <a:p>
            <a:r>
              <a:rPr lang="fr-FR"/>
              <a:t>Permet de styliser plusieurs éléments avec les mêmes règles </a:t>
            </a:r>
            <a:r>
              <a:rPr lang="fr-FR" err="1"/>
              <a:t>CSS.S'utilise</a:t>
            </a:r>
            <a:r>
              <a:rPr lang="fr-FR"/>
              <a:t> avec .class en CSS.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E973F0F-09C5-4D36-CC57-8A11509C3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310" y="3665144"/>
            <a:ext cx="6805613" cy="217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3076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Arial Nova Ligh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ova Ligh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Grand écran</PresentationFormat>
  <Slides>22</Slides>
  <Notes>0</Notes>
  <HiddenSlides>0</HiddenSlide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DividendVTI</vt:lpstr>
      <vt:lpstr>HTML5</vt:lpstr>
      <vt:lpstr>Sommaire</vt:lpstr>
      <vt:lpstr>1. Qu'est-ce que le Web ?</vt:lpstr>
      <vt:lpstr>2. Modèle Client-Serveur &amp; HTML</vt:lpstr>
      <vt:lpstr>3. Définition du HTML</vt:lpstr>
      <vt:lpstr>4. Structure de base du HTML</vt:lpstr>
      <vt:lpstr>5. Héritage enfant-parent</vt:lpstr>
      <vt:lpstr>Attribut bALISE</vt:lpstr>
      <vt:lpstr>ID &amp; CLASS</vt:lpstr>
      <vt:lpstr>6. Balises &lt;head&gt;, &lt;meta&gt;</vt:lpstr>
      <vt:lpstr>7. Balises &lt;link&gt;, &lt;script&gt;, &lt;style&gt;</vt:lpstr>
      <vt:lpstr>8. Balises &lt;body&gt;</vt:lpstr>
      <vt:lpstr>9. Balises &lt;header&gt;, &lt;menu&gt;, &lt;nav&gt;</vt:lpstr>
      <vt:lpstr>10. Balises titres &lt;h1&gt;, &lt;h2&gt;, &lt;h3&gt;, &lt;h4&gt;</vt:lpstr>
      <vt:lpstr>11. Balises &lt;section&gt;, &lt;div&gt;</vt:lpstr>
      <vt:lpstr>12. Balises &lt;p&gt;, &lt;img&gt;, &lt;video&gt;, &lt;article&gt;</vt:lpstr>
      <vt:lpstr>13. Balises &lt;a&gt;, &lt;span&gt;, &lt;strong&gt;</vt:lpstr>
      <vt:lpstr>14. Balises &lt;ul&gt;, &lt;li&gt;</vt:lpstr>
      <vt:lpstr>15. Balises &lt;table&gt;</vt:lpstr>
      <vt:lpstr>16. Balises &lt;form&gt;, &lt;input&gt;, &lt;textarea&gt;</vt:lpstr>
      <vt:lpstr>17. Balise &lt;footer&gt;</vt:lpstr>
      <vt:lpstr>A VOUS DE JOUER les amis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KONDA Eudes</dc:creator>
  <cp:revision>2</cp:revision>
  <dcterms:created xsi:type="dcterms:W3CDTF">2025-02-20T07:30:23Z</dcterms:created>
  <dcterms:modified xsi:type="dcterms:W3CDTF">2025-02-25T11:57:40Z</dcterms:modified>
</cp:coreProperties>
</file>