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58" r:id="rId4"/>
    <p:sldId id="266" r:id="rId5"/>
    <p:sldId id="259" r:id="rId6"/>
    <p:sldId id="269" r:id="rId7"/>
    <p:sldId id="270" r:id="rId8"/>
    <p:sldId id="296" r:id="rId9"/>
    <p:sldId id="276" r:id="rId10"/>
    <p:sldId id="277" r:id="rId11"/>
    <p:sldId id="293" r:id="rId12"/>
    <p:sldId id="295" r:id="rId13"/>
    <p:sldId id="283" r:id="rId14"/>
    <p:sldId id="290" r:id="rId15"/>
    <p:sldId id="291" r:id="rId16"/>
    <p:sldId id="279" r:id="rId17"/>
    <p:sldId id="285" r:id="rId18"/>
    <p:sldId id="286" r:id="rId19"/>
    <p:sldId id="281" r:id="rId20"/>
    <p:sldId id="287" r:id="rId21"/>
    <p:sldId id="271" r:id="rId22"/>
    <p:sldId id="292" r:id="rId23"/>
    <p:sldId id="294" r:id="rId24"/>
    <p:sldId id="288" r:id="rId25"/>
    <p:sldId id="289" r:id="rId26"/>
    <p:sldId id="272" r:id="rId27"/>
    <p:sldId id="282" r:id="rId28"/>
    <p:sldId id="275" r:id="rId29"/>
    <p:sldId id="297" r:id="rId30"/>
    <p:sldId id="273" r:id="rId31"/>
    <p:sldId id="278" r:id="rId32"/>
    <p:sldId id="263" r:id="rId33"/>
    <p:sldId id="261" r:id="rId34"/>
    <p:sldId id="298" r:id="rId35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734AE-E14D-4BCE-B816-B3341C13F894}" v="4" dt="2021-10-05T08:53:29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606" autoAdjust="0"/>
  </p:normalViewPr>
  <p:slideViewPr>
    <p:cSldViewPr snapToGrid="0">
      <p:cViewPr varScale="1">
        <p:scale>
          <a:sx n="88" d="100"/>
          <a:sy n="88" d="100"/>
        </p:scale>
        <p:origin x="100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el DEVOLDERE" userId="9719f317-151d-4839-87c2-c97472b75105" providerId="ADAL" clId="{4806AF63-3301-43BE-889C-D549F71C7222}"/>
    <pc:docChg chg="undo custSel addSld modSld">
      <pc:chgData name="Mickael DEVOLDERE" userId="9719f317-151d-4839-87c2-c97472b75105" providerId="ADAL" clId="{4806AF63-3301-43BE-889C-D549F71C7222}" dt="2021-09-29T11:24:28.561" v="303" actId="2890"/>
      <pc:docMkLst>
        <pc:docMk/>
      </pc:docMkLst>
      <pc:sldChg chg="modSp mod">
        <pc:chgData name="Mickael DEVOLDERE" userId="9719f317-151d-4839-87c2-c97472b75105" providerId="ADAL" clId="{4806AF63-3301-43BE-889C-D549F71C7222}" dt="2021-09-29T11:16:21.852" v="224" actId="1035"/>
        <pc:sldMkLst>
          <pc:docMk/>
          <pc:sldMk cId="613965420" sldId="256"/>
        </pc:sldMkLst>
        <pc:spChg chg="mod">
          <ac:chgData name="Mickael DEVOLDERE" userId="9719f317-151d-4839-87c2-c97472b75105" providerId="ADAL" clId="{4806AF63-3301-43BE-889C-D549F71C7222}" dt="2021-09-29T11:16:21.852" v="224" actId="1035"/>
          <ac:spMkLst>
            <pc:docMk/>
            <pc:sldMk cId="613965420" sldId="256"/>
            <ac:spMk id="9" creationId="{E0861DE8-9ECD-4A2F-92AC-E1256FD0C400}"/>
          </ac:spMkLst>
        </pc:spChg>
      </pc:sldChg>
      <pc:sldChg chg="modSp mod">
        <pc:chgData name="Mickael DEVOLDERE" userId="9719f317-151d-4839-87c2-c97472b75105" providerId="ADAL" clId="{4806AF63-3301-43BE-889C-D549F71C7222}" dt="2021-09-29T11:23:55.235" v="302" actId="171"/>
        <pc:sldMkLst>
          <pc:docMk/>
          <pc:sldMk cId="2879874697" sldId="257"/>
        </pc:sldMkLst>
        <pc:spChg chg="mod">
          <ac:chgData name="Mickael DEVOLDERE" userId="9719f317-151d-4839-87c2-c97472b75105" providerId="ADAL" clId="{4806AF63-3301-43BE-889C-D549F71C7222}" dt="2021-09-29T11:19:44.270" v="290" actId="1035"/>
          <ac:spMkLst>
            <pc:docMk/>
            <pc:sldMk cId="2879874697" sldId="257"/>
            <ac:spMk id="10" creationId="{CD76F85F-636F-4AE7-8D2F-5DA86FC65039}"/>
          </ac:spMkLst>
        </pc:spChg>
        <pc:grpChg chg="mod ord">
          <ac:chgData name="Mickael DEVOLDERE" userId="9719f317-151d-4839-87c2-c97472b75105" providerId="ADAL" clId="{4806AF63-3301-43BE-889C-D549F71C7222}" dt="2021-09-29T11:23:05.325" v="300" actId="171"/>
          <ac:grpSpMkLst>
            <pc:docMk/>
            <pc:sldMk cId="2879874697" sldId="257"/>
            <ac:grpSpMk id="21" creationId="{69A43A82-0F2B-446A-98E0-CA2FD7621260}"/>
          </ac:grpSpMkLst>
        </pc:grpChg>
        <pc:picChg chg="mod ord">
          <ac:chgData name="Mickael DEVOLDERE" userId="9719f317-151d-4839-87c2-c97472b75105" providerId="ADAL" clId="{4806AF63-3301-43BE-889C-D549F71C7222}" dt="2021-09-29T11:23:55.235" v="302" actId="171"/>
          <ac:picMkLst>
            <pc:docMk/>
            <pc:sldMk cId="2879874697" sldId="257"/>
            <ac:picMk id="18" creationId="{773097D9-2D2A-49C3-8E55-48EC4D890A09}"/>
          </ac:picMkLst>
        </pc:picChg>
      </pc:sldChg>
      <pc:sldChg chg="add">
        <pc:chgData name="Mickael DEVOLDERE" userId="9719f317-151d-4839-87c2-c97472b75105" providerId="ADAL" clId="{4806AF63-3301-43BE-889C-D549F71C7222}" dt="2021-09-29T11:24:28.561" v="303" actId="2890"/>
        <pc:sldMkLst>
          <pc:docMk/>
          <pc:sldMk cId="1807451234" sldId="266"/>
        </pc:sldMkLst>
      </pc:sldChg>
    </pc:docChg>
  </pc:docChgLst>
  <pc:docChgLst>
    <pc:chgData name="DEVOLDERE Mickael" userId="9719f317-151d-4839-87c2-c97472b75105" providerId="ADAL" clId="{5E6734AE-E14D-4BCE-B816-B3341C13F894}"/>
    <pc:docChg chg="custSel addSld modSld sldOrd">
      <pc:chgData name="DEVOLDERE Mickael" userId="9719f317-151d-4839-87c2-c97472b75105" providerId="ADAL" clId="{5E6734AE-E14D-4BCE-B816-B3341C13F894}" dt="2021-10-05T08:53:48.097" v="287" actId="14100"/>
      <pc:docMkLst>
        <pc:docMk/>
      </pc:docMkLst>
      <pc:sldChg chg="modSp mod">
        <pc:chgData name="DEVOLDERE Mickael" userId="9719f317-151d-4839-87c2-c97472b75105" providerId="ADAL" clId="{5E6734AE-E14D-4BCE-B816-B3341C13F894}" dt="2021-10-05T08:46:30.736" v="47" actId="20577"/>
        <pc:sldMkLst>
          <pc:docMk/>
          <pc:sldMk cId="2957817042" sldId="258"/>
        </pc:sldMkLst>
        <pc:spChg chg="mod">
          <ac:chgData name="DEVOLDERE Mickael" userId="9719f317-151d-4839-87c2-c97472b75105" providerId="ADAL" clId="{5E6734AE-E14D-4BCE-B816-B3341C13F894}" dt="2021-10-05T08:46:30.736" v="47" actId="20577"/>
          <ac:spMkLst>
            <pc:docMk/>
            <pc:sldMk cId="2957817042" sldId="258"/>
            <ac:spMk id="4" creationId="{C8BF31A8-0810-4A52-8168-44B30F04D1F1}"/>
          </ac:spMkLst>
        </pc:spChg>
      </pc:sldChg>
      <pc:sldChg chg="modSp mod">
        <pc:chgData name="DEVOLDERE Mickael" userId="9719f317-151d-4839-87c2-c97472b75105" providerId="ADAL" clId="{5E6734AE-E14D-4BCE-B816-B3341C13F894}" dt="2021-10-05T08:47:33.406" v="80" actId="20577"/>
        <pc:sldMkLst>
          <pc:docMk/>
          <pc:sldMk cId="1807451234" sldId="266"/>
        </pc:sldMkLst>
        <pc:spChg chg="mod">
          <ac:chgData name="DEVOLDERE Mickael" userId="9719f317-151d-4839-87c2-c97472b75105" providerId="ADAL" clId="{5E6734AE-E14D-4BCE-B816-B3341C13F894}" dt="2021-10-05T08:47:33.406" v="80" actId="20577"/>
          <ac:spMkLst>
            <pc:docMk/>
            <pc:sldMk cId="1807451234" sldId="266"/>
            <ac:spMk id="2" creationId="{58B1674E-59C3-443E-8B50-91ECD20FD2A9}"/>
          </ac:spMkLst>
        </pc:spChg>
      </pc:sldChg>
      <pc:sldChg chg="addSp delSp modSp mod ord">
        <pc:chgData name="DEVOLDERE Mickael" userId="9719f317-151d-4839-87c2-c97472b75105" providerId="ADAL" clId="{5E6734AE-E14D-4BCE-B816-B3341C13F894}" dt="2021-10-05T08:53:48.097" v="287" actId="14100"/>
        <pc:sldMkLst>
          <pc:docMk/>
          <pc:sldMk cId="471233356" sldId="274"/>
        </pc:sldMkLst>
        <pc:spChg chg="add mod">
          <ac:chgData name="DEVOLDERE Mickael" userId="9719f317-151d-4839-87c2-c97472b75105" providerId="ADAL" clId="{5E6734AE-E14D-4BCE-B816-B3341C13F894}" dt="2021-10-05T08:53:17.776" v="278" actId="14100"/>
          <ac:spMkLst>
            <pc:docMk/>
            <pc:sldMk cId="471233356" sldId="274"/>
            <ac:spMk id="11" creationId="{D12AEF16-626E-484B-9F38-9AABFAEE50B6}"/>
          </ac:spMkLst>
        </pc:spChg>
        <pc:spChg chg="add del mod">
          <ac:chgData name="DEVOLDERE Mickael" userId="9719f317-151d-4839-87c2-c97472b75105" providerId="ADAL" clId="{5E6734AE-E14D-4BCE-B816-B3341C13F894}" dt="2021-10-05T08:53:27.393" v="281" actId="478"/>
          <ac:spMkLst>
            <pc:docMk/>
            <pc:sldMk cId="471233356" sldId="274"/>
            <ac:spMk id="12" creationId="{F30DFA12-E090-4C18-8847-8985904A8308}"/>
          </ac:spMkLst>
        </pc:spChg>
        <pc:spChg chg="add mod">
          <ac:chgData name="DEVOLDERE Mickael" userId="9719f317-151d-4839-87c2-c97472b75105" providerId="ADAL" clId="{5E6734AE-E14D-4BCE-B816-B3341C13F894}" dt="2021-10-05T08:53:48.097" v="287" actId="14100"/>
          <ac:spMkLst>
            <pc:docMk/>
            <pc:sldMk cId="471233356" sldId="274"/>
            <ac:spMk id="13" creationId="{A985DFF9-7401-45D5-959E-CDCE6A8C9A9C}"/>
          </ac:spMkLst>
        </pc:spChg>
      </pc:sldChg>
      <pc:sldChg chg="modSp mod">
        <pc:chgData name="DEVOLDERE Mickael" userId="9719f317-151d-4839-87c2-c97472b75105" providerId="ADAL" clId="{5E6734AE-E14D-4BCE-B816-B3341C13F894}" dt="2021-10-05T08:51:46.335" v="267" actId="20577"/>
        <pc:sldMkLst>
          <pc:docMk/>
          <pc:sldMk cId="2648058496" sldId="281"/>
        </pc:sldMkLst>
        <pc:spChg chg="mod">
          <ac:chgData name="DEVOLDERE Mickael" userId="9719f317-151d-4839-87c2-c97472b75105" providerId="ADAL" clId="{5E6734AE-E14D-4BCE-B816-B3341C13F894}" dt="2021-10-05T08:51:46.335" v="267" actId="20577"/>
          <ac:spMkLst>
            <pc:docMk/>
            <pc:sldMk cId="2648058496" sldId="281"/>
            <ac:spMk id="2" creationId="{58B1674E-59C3-443E-8B50-91ECD20FD2A9}"/>
          </ac:spMkLst>
        </pc:spChg>
      </pc:sldChg>
      <pc:sldChg chg="modSp add mod ord">
        <pc:chgData name="DEVOLDERE Mickael" userId="9719f317-151d-4839-87c2-c97472b75105" providerId="ADAL" clId="{5E6734AE-E14D-4BCE-B816-B3341C13F894}" dt="2021-10-05T08:50:55.609" v="216" actId="20577"/>
        <pc:sldMkLst>
          <pc:docMk/>
          <pc:sldMk cId="610738581" sldId="295"/>
        </pc:sldMkLst>
        <pc:spChg chg="mod">
          <ac:chgData name="DEVOLDERE Mickael" userId="9719f317-151d-4839-87c2-c97472b75105" providerId="ADAL" clId="{5E6734AE-E14D-4BCE-B816-B3341C13F894}" dt="2021-10-05T08:50:55.609" v="216" actId="20577"/>
          <ac:spMkLst>
            <pc:docMk/>
            <pc:sldMk cId="610738581" sldId="295"/>
            <ac:spMk id="2" creationId="{58B1674E-59C3-443E-8B50-91ECD20FD2A9}"/>
          </ac:spMkLst>
        </pc:spChg>
        <pc:spChg chg="mod">
          <ac:chgData name="DEVOLDERE Mickael" userId="9719f317-151d-4839-87c2-c97472b75105" providerId="ADAL" clId="{5E6734AE-E14D-4BCE-B816-B3341C13F894}" dt="2021-10-05T08:48:36.521" v="112" actId="404"/>
          <ac:spMkLst>
            <pc:docMk/>
            <pc:sldMk cId="610738581" sldId="295"/>
            <ac:spMk id="8" creationId="{C550CCD9-63E2-4408-B86B-84E2ECCDA701}"/>
          </ac:spMkLst>
        </pc:spChg>
        <pc:spChg chg="mod">
          <ac:chgData name="DEVOLDERE Mickael" userId="9719f317-151d-4839-87c2-c97472b75105" providerId="ADAL" clId="{5E6734AE-E14D-4BCE-B816-B3341C13F894}" dt="2021-10-05T08:48:15.827" v="85" actId="20577"/>
          <ac:spMkLst>
            <pc:docMk/>
            <pc:sldMk cId="610738581" sldId="295"/>
            <ac:spMk id="9" creationId="{A8C5D63A-C8F8-42B8-BD6E-F860E3AF9E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3A0E-8929-4842-A01E-AE37E182F435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772D1-F4A4-4B55-97B5-3D9F316601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9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7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l’on se concentre sur le WEB, il faut avant tout connaitre le principe de « ressource ». </a:t>
            </a:r>
          </a:p>
          <a:p>
            <a:r>
              <a:rPr lang="fr-FR" dirty="0"/>
              <a:t>Tout élément auquel vous pouvez accéder sur le web est une « ressources web ».</a:t>
            </a:r>
          </a:p>
          <a:p>
            <a:r>
              <a:rPr lang="fr-FR" dirty="0"/>
              <a:t>Une ressource web est identifiée par un URI (en français: Identifiant unique de ressource).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3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URI permet d’identifier une ressource logique ou physique. Par exemple un numéro de téléphone, de sécurité sociale. C’est la notion d’identifiant.</a:t>
            </a:r>
          </a:p>
          <a:p>
            <a:r>
              <a:rPr lang="fr-FR" dirty="0"/>
              <a:t>Sur le WEB et en tant que développeur WEB, vous utiliserez la majorité du temps les URL.</a:t>
            </a:r>
          </a:p>
          <a:p>
            <a:r>
              <a:rPr lang="fr-FR" dirty="0"/>
              <a:t>Une URL est un type spécifique d’URI qui permet d’identifier l’emplacement d’une ressource sur un réseau.</a:t>
            </a:r>
          </a:p>
          <a:p>
            <a:r>
              <a:rPr lang="fr-FR" dirty="0"/>
              <a:t>Les URL les plus connus sont les adresses de sites web, mais il en existe d’autres pour des usages différents.</a:t>
            </a:r>
          </a:p>
          <a:p>
            <a:r>
              <a:rPr lang="fr-FR" dirty="0"/>
              <a:t>Un URN est un peu particulier et permet d’identifier une ressource indépendamment de sa localisation sur le réseau.</a:t>
            </a:r>
          </a:p>
          <a:p>
            <a:r>
              <a:rPr lang="fr-FR" dirty="0"/>
              <a:t>A partir d’un URN, on peut rechercher la ou les URL si la ressource existe sur le réseau.</a:t>
            </a:r>
          </a:p>
          <a:p>
            <a:r>
              <a:rPr lang="fr-FR" dirty="0"/>
              <a:t>Les numéros ISBN sont le meilleur exemple d’URN et permettent d’identifier précisément une édition spécifique d’un ouvrage (maison d’édition, format, langue, traducteur…)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26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Concentrons nous sur les « URL »</a:t>
            </a:r>
          </a:p>
          <a:p>
            <a:r>
              <a:rPr lang="fr-FR" dirty="0"/>
              <a:t>Une URL est composée de 3 à 5 éléments :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Un protocole : définit le format des messages échangés (obligatoire).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Une adresse (nom de domaine ou IP) : définit l’adresse du serveur (obligatoire).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Un numéro de port : définit le service à contacter (facultatif).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Un chemin : définit le chemin vers la ressource sur le serveur (obligatoire).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Des paramètres : permet de transmettre des données via l’URL. (facultatif).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7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 d’une requête HTTP, après la résolution de l’adresse IP, le nom de domaine devient un paramètre de la requête. Nous y reviendrons plus tard.</a:t>
            </a:r>
          </a:p>
          <a:p>
            <a:endParaRPr lang="fr-FR" dirty="0"/>
          </a:p>
          <a:p>
            <a:r>
              <a:rPr lang="fr-FR" dirty="0"/>
              <a:t>Sachant qu’une serveur peut héberger le même service plusieurs fois, comment alors identifier le service à contacter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34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numéro de port permet d’identifier le service avec lequel on souhaite communiquer sur le serveur distant.</a:t>
            </a:r>
          </a:p>
          <a:p>
            <a:endParaRPr lang="fr-FR" dirty="0"/>
          </a:p>
          <a:p>
            <a:r>
              <a:rPr lang="fr-FR" dirty="0"/>
              <a:t>Dans un contexte client/serveur, un service est une application qui fonctionne en arrière plan sur un serveur et est en attente de requêtes. </a:t>
            </a:r>
          </a:p>
          <a:p>
            <a:endParaRPr lang="fr-FR" dirty="0"/>
          </a:p>
          <a:p>
            <a:r>
              <a:rPr lang="fr-FR" dirty="0"/>
              <a:t>Ces requêtes sont transmises aux travers de « portes » d’entrée/sortie qu’on nomme « port ». </a:t>
            </a:r>
          </a:p>
          <a:p>
            <a:endParaRPr lang="fr-FR" dirty="0"/>
          </a:p>
          <a:p>
            <a:r>
              <a:rPr lang="fr-FR" dirty="0"/>
              <a:t>On dit qu’un service « écoute sur un port »,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22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port est un entier non signé 16 bits soit 65535 ports au maximum.</a:t>
            </a:r>
          </a:p>
          <a:p>
            <a:r>
              <a:rPr lang="fr-FR" dirty="0"/>
              <a:t>Un port est TOUJOURS associé à une adresse IP.</a:t>
            </a:r>
          </a:p>
          <a:p>
            <a:r>
              <a:rPr lang="fr-FR" dirty="0"/>
              <a:t>L’ensemble ADRESSE + PORT est ce qu’on appelle un « point de terminaison réseau ».</a:t>
            </a:r>
          </a:p>
          <a:p>
            <a:r>
              <a:rPr lang="fr-FR" dirty="0"/>
              <a:t>L’ensemble PROTOCOLE + ADRESSE + PORT est ce qu’on appelle un « socket réseau 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24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Voyez un port comme une porte donnant accès à un périphérique.</a:t>
            </a:r>
          </a:p>
          <a:p>
            <a:endParaRPr lang="fr-FR" dirty="0"/>
          </a:p>
          <a:p>
            <a:r>
              <a:rPr lang="fr-FR" dirty="0"/>
              <a:t>Pour pouvoir communiquer avec un périphérique, il faut utiliser l’une de ces portes et respecter les conditions suivantes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porte doit être ouverte (on parle alors de « port ouvert »).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service doit être « à l’écoute » derrière cette porte.</a:t>
            </a:r>
          </a:p>
          <a:p>
            <a:pPr marL="285750" indent="-285750">
              <a:buFontTx/>
              <a:buChar char="-"/>
            </a:pPr>
            <a:r>
              <a:rPr lang="fr-FR" dirty="0"/>
              <a:t>Un message transmis par cette porte doit être compréhensible pour le service à l’écoute.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85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l’URL, le port est utilisé par le serveur pour déterminer si le port est ouvert et si un service écoute sur ce port.</a:t>
            </a:r>
          </a:p>
          <a:p>
            <a:r>
              <a:rPr lang="fr-FR" dirty="0"/>
              <a:t>Si tel est le cas, le message est transmis à ce service. </a:t>
            </a:r>
          </a:p>
          <a:p>
            <a:r>
              <a:rPr lang="fr-FR" dirty="0"/>
              <a:t>Si le port est ouvert mais qu’aucun service n’écoute, le message sera transmis mais aucune réponse ne sera émise.</a:t>
            </a:r>
          </a:p>
          <a:p>
            <a:r>
              <a:rPr lang="fr-FR" dirty="0"/>
              <a:t>Si le port est fermé, le message est rejeté et détruit.</a:t>
            </a:r>
          </a:p>
          <a:p>
            <a:endParaRPr lang="fr-FR" dirty="0"/>
          </a:p>
          <a:p>
            <a:r>
              <a:rPr lang="fr-FR" dirty="0"/>
              <a:t>Laisser un port ouvert sans service à l’écoute peut-être à l’origine d’intrusions indésirables sur le serveur. </a:t>
            </a:r>
          </a:p>
          <a:p>
            <a:r>
              <a:rPr lang="fr-FR" dirty="0"/>
              <a:t>Un pare-feu (firewall) permet de gérer l’accès aux ports sur un réseau ou une machine.</a:t>
            </a:r>
          </a:p>
          <a:p>
            <a:r>
              <a:rPr lang="fr-FR" dirty="0"/>
              <a:t>En règle générale, un pare-feu est configuré de telle manière que seuls les ports utilisés sont ouverts.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922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le cas d’un service HTTP (serveur web), le service peut héberger plusieurs sites web. C’est-à-dire que le port associé permet d’accéder à plusieurs sites web.</a:t>
            </a:r>
          </a:p>
          <a:p>
            <a:r>
              <a:rPr lang="fr-FR" dirty="0"/>
              <a:t>Pour les différencier, les sites web hébergés sur le serveur sont référencés par leur nom de domaine. </a:t>
            </a:r>
          </a:p>
          <a:p>
            <a:r>
              <a:rPr lang="fr-FR" dirty="0"/>
              <a:t>Si le nom de domaine transmis dans la requête correspond à un nom de domaine configuré sur le serveur web, la requête est transmise à l’application web correspondante. </a:t>
            </a:r>
          </a:p>
          <a:p>
            <a:r>
              <a:rPr lang="fr-FR" dirty="0"/>
              <a:t>Au niveau de la configuration du serveur web, un nom de domaine est relié à un répertoire sur le serveur où se trouvent les fichiers de l’application web correspondante.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050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 dit plus tôt, un message transmis à un service via URL respecte un certain format définit par un protocole de communication. </a:t>
            </a:r>
          </a:p>
          <a:p>
            <a:r>
              <a:rPr lang="fr-FR" dirty="0"/>
              <a:t>Il faut bien comprendre que le protocole spécifié dans l’URL doit correspondre à un protocole compris par le service qui écoute sur le port associé.</a:t>
            </a:r>
          </a:p>
          <a:p>
            <a:r>
              <a:rPr lang="fr-FR" dirty="0"/>
              <a:t>Si un message est transmis avec un protocole non compris par le service de destination, il sera rejeté et détruit.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85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adresse IP identifie un périphérique sur un réseau. Tous les périphériques connectés à un même réseau peuvent communiquer via un « commutateur (switch) » qui assure la liaison entre les différents périphériques du réseau. On parle alors de « réseau local ».</a:t>
            </a:r>
          </a:p>
          <a:p>
            <a:endParaRPr lang="fr-FR" dirty="0"/>
          </a:p>
          <a:p>
            <a:r>
              <a:rPr lang="fr-FR" dirty="0"/>
              <a:t>Il existe 2 formats d’adresse IP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IPv4 codée sur 32bits : formée de 4 entiers 8 bits séparés par un point.</a:t>
            </a:r>
          </a:p>
          <a:p>
            <a:pPr marL="285750" indent="-285750">
              <a:buFontTx/>
              <a:buChar char="-"/>
            </a:pPr>
            <a:r>
              <a:rPr lang="fr-FR" dirty="0"/>
              <a:t>IPv6 codée sur 128bits : formée de 8 groupes de 16bits au format Hexadécimal séparés par un double-point.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1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protocole de communication définit les règles de communication et le format des messages échangés.</a:t>
            </a:r>
          </a:p>
          <a:p>
            <a:r>
              <a:rPr lang="fr-FR" dirty="0"/>
              <a:t>Par exemple, en ce moment, j’utilise le protocole « Français » et j’utilise le support de communication « Parole » pour communiquer avec vous.</a:t>
            </a:r>
          </a:p>
          <a:p>
            <a:r>
              <a:rPr lang="fr-FR" dirty="0"/>
              <a:t>Sur les slides de la présentation actuelle, le protocole « English » est utilisé et le support utilisé est la </a:t>
            </a:r>
            <a:r>
              <a:rPr lang="fr-FR" dirty="0" err="1"/>
              <a:t>présentaion</a:t>
            </a:r>
            <a:r>
              <a:rPr lang="fr-FR" dirty="0"/>
              <a:t> elle même.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44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développeurs envoient des instructions aux ordinateurs via des lignes de code.</a:t>
            </a:r>
          </a:p>
          <a:p>
            <a:r>
              <a:rPr lang="fr-FR" dirty="0"/>
              <a:t>On peut dire qu’un développeur communique avec une machine en utilisant des langages de programmation qui sont une forme de protocole de communication.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428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le web, différents protocoles de communication sont utilisé dont le principal est le HTTP.</a:t>
            </a:r>
          </a:p>
          <a:p>
            <a:r>
              <a:rPr lang="fr-FR" dirty="0"/>
              <a:t>Le protocole HTTPS est en réalité le même protocole que HTTP à la différence que les messages sont « chiffrés » avant transmission sur le réseau.</a:t>
            </a:r>
          </a:p>
          <a:p>
            <a:r>
              <a:rPr lang="fr-FR" dirty="0"/>
              <a:t>Avec le protocole HTTPS, uniquement le client et le serveur peut lire les messages qu’ils s’échangent.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660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Rappels correspondance protocole + port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7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aller plus loin lorsqu’un message est transmis sur un réseau, plusieurs protocoles entrent en jeu.</a:t>
            </a:r>
          </a:p>
          <a:p>
            <a:r>
              <a:rPr lang="fr-FR" dirty="0"/>
              <a:t>Le message transmis, initialement au format HTTP va être encapsulés par d’autres protocoles pour permettre le bon acheminement dans le réseau.</a:t>
            </a:r>
          </a:p>
          <a:p>
            <a:r>
              <a:rPr lang="fr-FR" dirty="0"/>
              <a:t>En effet, le protocole HTTP ne définit que le format du message mais pas la manière dont il doit être acheminé. </a:t>
            </a:r>
          </a:p>
          <a:p>
            <a:r>
              <a:rPr lang="fr-FR" dirty="0"/>
              <a:t>C’est le rôle des protocoles de « plus bas niveau » qui vont respectivement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Contrôler le flux de données à acheminer (couche transport)</a:t>
            </a:r>
          </a:p>
          <a:p>
            <a:pPr marL="285750" indent="-285750">
              <a:buFontTx/>
              <a:buChar char="-"/>
            </a:pPr>
            <a:r>
              <a:rPr lang="fr-FR" dirty="0"/>
              <a:t>Acheminer les données via les différents réseaux IP (couche réseau)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Définir le type de signal à utiliser (électricité, lumière, one Wi-Fi etc…)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113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Plus en détail, ces différentes couches vont chacune assurer un rôle précis et certains des protocoles en jeu vont encapsuler le message provenant de la couche directement supérieure pour y ajouter des informations supplémentaires. </a:t>
            </a:r>
          </a:p>
          <a:p>
            <a:r>
              <a:rPr lang="fr-FR" dirty="0"/>
              <a:t>Voyez cela comme un courrier postal :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lettre est rédigée en français (couche application, </a:t>
            </a:r>
            <a:r>
              <a:rPr lang="fr-FR" dirty="0" err="1"/>
              <a:t>présentaton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lettre est mise dans une enveloppe d’une certaine taille (couche transport).</a:t>
            </a:r>
          </a:p>
          <a:p>
            <a:pPr marL="285750" indent="-285750">
              <a:buFontTx/>
              <a:buChar char="-"/>
            </a:pPr>
            <a:r>
              <a:rPr lang="fr-FR" dirty="0"/>
              <a:t>On y inscrit les informations sur l’expéditeur et le destinataire (couche réseau).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lettre est acheminée par différents moyens selon le chemin à parcourir (couche de liaison de données et couche physique)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3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Généralement, un réseau local est connecté à un « routeur » qui permet la communication avec des réseaux distants. </a:t>
            </a:r>
          </a:p>
          <a:p>
            <a:r>
              <a:rPr lang="fr-FR" dirty="0"/>
              <a:t>Un routeur dispose de 2 adresses IP minimum : 1 dite « privée » pour le réseau local et une dite « publique » pour communiquer avec l’extérieur.</a:t>
            </a:r>
          </a:p>
          <a:p>
            <a:r>
              <a:rPr lang="fr-FR" dirty="0"/>
              <a:t>Les périphériques du réseau local communiquent avec l’extérieur via le routeur qui assure le lien entre le réseau local et les autres réseaux.</a:t>
            </a:r>
          </a:p>
          <a:p>
            <a:r>
              <a:rPr lang="fr-FR" dirty="0"/>
              <a:t>Au niveau mondial, tous les réseaux interconnectés forment ce qu’on appelle « internet ».</a:t>
            </a:r>
          </a:p>
          <a:p>
            <a:endParaRPr lang="fr-FR" dirty="0"/>
          </a:p>
          <a:p>
            <a:r>
              <a:rPr lang="fr-FR" dirty="0"/>
              <a:t>Si le PC « 192.168.1.5 » (en haut à gauche) veut communiquer avec le PC « 10.5.98.121 » (en bas à droite), il doit connaitre l’adresse IP publique du routeur distant soit « 180.17.96.38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68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Retenir une adresse IP, c’est facile. En retenir 100 ou plus n’est pas chose aisée.</a:t>
            </a:r>
          </a:p>
          <a:p>
            <a:r>
              <a:rPr lang="fr-FR" dirty="0"/>
              <a:t>Pour remédier à ce problème, les « noms de domaines » sont utilisés.</a:t>
            </a:r>
          </a:p>
          <a:p>
            <a:r>
              <a:rPr lang="fr-FR" dirty="0"/>
              <a:t>En effet, il est plus simple de retenir « devoldere.net » que « 88.52.56.127 ».</a:t>
            </a:r>
          </a:p>
          <a:p>
            <a:r>
              <a:rPr lang="fr-FR" dirty="0"/>
              <a:t>Un nom de domaine est toujours associé à une et une seule adresse IP. </a:t>
            </a:r>
          </a:p>
          <a:p>
            <a:r>
              <a:rPr lang="fr-FR" dirty="0"/>
              <a:t>Par contre, plusieurs noms de domaines peuvent « rediriger » vers la même adresse IP.</a:t>
            </a:r>
          </a:p>
          <a:p>
            <a:r>
              <a:rPr lang="fr-FR" dirty="0"/>
              <a:t>Comprenez cependant que les communications réseaux se font de « IP à IP ». </a:t>
            </a:r>
          </a:p>
          <a:p>
            <a:r>
              <a:rPr lang="fr-FR" dirty="0"/>
              <a:t>Un nom de domaine permet uniquement d’obtenir l’adresse IP avec laquelle on souhaite communiquer.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150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associations « nom de domaine &lt;-&gt; adresse IP » sont stockés sur des serveurs qu’on appelle « serveurs DNS »,</a:t>
            </a:r>
          </a:p>
          <a:p>
            <a:r>
              <a:rPr lang="fr-FR" dirty="0"/>
              <a:t>On peut les voir comme des bases de données de noms de domaine.</a:t>
            </a:r>
          </a:p>
          <a:p>
            <a:r>
              <a:rPr lang="fr-FR" dirty="0"/>
              <a:t>Pour qu’un nom de domaine soit accessible sur internet, il doit être enregistré sur un serveur DNS public. Cette opération est généralement payante (comptez 10€/an pour un nom de domaine en .com). L’ensemble des serveurs publics mondiaux sont interconnectés et forment ensemble « Le système de noms de domaine mondial ».</a:t>
            </a:r>
          </a:p>
          <a:p>
            <a:r>
              <a:rPr lang="fr-FR" dirty="0"/>
              <a:t>Lorsque vous communiquez via un nom de domaine, votre PC va d’abord demander à un serveur DNS quelle IP correspond au nom de domaine avant d’émettre la requête vers l’adresse IP correspondante.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81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existe un nombre conséquent de serveurs DNS dans le monde.</a:t>
            </a:r>
          </a:p>
          <a:p>
            <a:r>
              <a:rPr lang="fr-FR" dirty="0"/>
              <a:t>Les serveurs DNS sont organisés sur un système hiérarchique.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89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bien comprendre cette hiérarchie, décortiquons un nom de domaine.</a:t>
            </a:r>
          </a:p>
          <a:p>
            <a:r>
              <a:rPr lang="fr-FR" dirty="0"/>
              <a:t>Un nom de domaine est un espace de noms composé de 1 ou plusieurs chaines alphanumériques séparés par un point.</a:t>
            </a:r>
          </a:p>
          <a:p>
            <a:r>
              <a:rPr lang="fr-FR" dirty="0"/>
              <a:t>Un nom de domaine est « résolu » de la droite vers la gauche. La partie la plus à droite correspond au « domaine de 1</a:t>
            </a:r>
            <a:r>
              <a:rPr lang="fr-FR" baseline="30000" dirty="0"/>
              <a:t>er</a:t>
            </a:r>
            <a:r>
              <a:rPr lang="fr-FR" dirty="0"/>
              <a:t> niveau ».</a:t>
            </a:r>
          </a:p>
          <a:p>
            <a:r>
              <a:rPr lang="fr-FR" dirty="0"/>
              <a:t>Chaque élément se trouvant directement à gauche d’un autre élément est un « sous domaine » de l’élément à sa droite.</a:t>
            </a:r>
          </a:p>
          <a:p>
            <a:endParaRPr lang="fr-FR" dirty="0"/>
          </a:p>
          <a:p>
            <a:r>
              <a:rPr lang="fr-FR" dirty="0"/>
              <a:t>« </a:t>
            </a:r>
            <a:r>
              <a:rPr lang="fr-FR" dirty="0" err="1"/>
              <a:t>example</a:t>
            </a:r>
            <a:r>
              <a:rPr lang="fr-FR" dirty="0"/>
              <a:t> » est un sous domaine de « com » </a:t>
            </a:r>
          </a:p>
          <a:p>
            <a:r>
              <a:rPr lang="fr-FR" dirty="0"/>
              <a:t>« www » est un sous domaine de « example.com »</a:t>
            </a:r>
          </a:p>
          <a:p>
            <a:endParaRPr lang="fr-FR" dirty="0"/>
          </a:p>
          <a:p>
            <a:r>
              <a:rPr lang="fr-FR" dirty="0"/>
              <a:t>L’ensemble « www.example.com »  est appelé « nom de domaine »,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4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système de noms de domaine mondial est composé de quelques serveurs dits « racine » qui gèrent les domaines de 1</a:t>
            </a:r>
            <a:r>
              <a:rPr lang="fr-FR" baseline="30000" dirty="0"/>
              <a:t>er</a:t>
            </a:r>
            <a:r>
              <a:rPr lang="fr-FR" dirty="0"/>
              <a:t> niveau (TLD pour « Top </a:t>
            </a:r>
            <a:r>
              <a:rPr lang="fr-FR" dirty="0" err="1"/>
              <a:t>Level</a:t>
            </a:r>
            <a:r>
              <a:rPr lang="fr-FR" dirty="0"/>
              <a:t> Domain »). </a:t>
            </a:r>
          </a:p>
          <a:p>
            <a:r>
              <a:rPr lang="fr-FR" dirty="0"/>
              <a:t>Ces serveurs racines permettent de connaitre les serveurs DNS associés au TLD demandé (ici « .com »). La requête est transmises à ces serveurs qui vont vérifier l’existence de « </a:t>
            </a:r>
            <a:r>
              <a:rPr lang="fr-FR" dirty="0" err="1"/>
              <a:t>example</a:t>
            </a:r>
            <a:r>
              <a:rPr lang="fr-FR" dirty="0"/>
              <a:t> » </a:t>
            </a:r>
            <a:r>
              <a:rPr lang="fr-FR" dirty="0" err="1"/>
              <a:t>etc</a:t>
            </a:r>
            <a:r>
              <a:rPr lang="fr-FR" dirty="0"/>
              <a:t> etc… jusqu’à la résolution complète du nom de domaine,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85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communiquer sur un réseau, un client émet une requête vers un serveur. Un serveur est en attente de requêtes, s’il n’en reçoit pas, il ne fait rien </a:t>
            </a:r>
            <a:r>
              <a:rPr lang="fr-FR" dirty="0">
                <a:sym typeface="Wingdings" panose="05000000000000000000" pitchFamily="2" charset="2"/>
              </a:rPr>
              <a:t>.</a:t>
            </a:r>
          </a:p>
          <a:p>
            <a:r>
              <a:rPr lang="fr-FR" dirty="0">
                <a:sym typeface="Wingdings" panose="05000000000000000000" pitchFamily="2" charset="2"/>
              </a:rPr>
              <a:t>Lorsqu’un serveur reçoit une requête, il va émettre une réponse à destination de l’expéditeur de la requête (le client).</a:t>
            </a:r>
          </a:p>
          <a:p>
            <a:r>
              <a:rPr lang="fr-FR" dirty="0">
                <a:sym typeface="Wingdings" panose="05000000000000000000" pitchFamily="2" charset="2"/>
              </a:rPr>
              <a:t>Un serveur peut « héberger » plusieurs services (par exemple un serveur web, un service email, un service de transferts de fichiers etc…).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Comment alors savoir avec quel service le client souhaite communiquer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772D1-F4A4-4B55-97B5-3D9F3166013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3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834CCBF-820C-4C3E-BE63-95EB20138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5508181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4956806-7A70-4D25-9981-553B1567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6156101"/>
            <a:ext cx="9221787" cy="1329252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3707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46F5C6F3-0F13-4AF7-80C3-DA575C81B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55086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4956806-7A70-4D25-9981-553B1567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6156101"/>
            <a:ext cx="9221787" cy="1329252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0F5D9-361E-4C1C-95F9-FB5A33D3EFA2}"/>
              </a:ext>
            </a:extLst>
          </p:cNvPr>
          <p:cNvSpPr/>
          <p:nvPr userDrawn="1"/>
        </p:nvSpPr>
        <p:spPr>
          <a:xfrm>
            <a:off x="-1" y="-1"/>
            <a:ext cx="10691813" cy="5508625"/>
          </a:xfrm>
          <a:prstGeom prst="rect">
            <a:avLst/>
          </a:prstGeom>
          <a:solidFill>
            <a:srgbClr val="1B296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8A7EB7-32B5-4AF4-9115-6B4617326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43"/>
            <a:ext cx="10691813" cy="55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22BB75-19AD-4E0D-9157-12BDD33FC66E}"/>
              </a:ext>
            </a:extLst>
          </p:cNvPr>
          <p:cNvSpPr/>
          <p:nvPr userDrawn="1"/>
        </p:nvSpPr>
        <p:spPr>
          <a:xfrm>
            <a:off x="0" y="-1"/>
            <a:ext cx="10691813" cy="6780727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Sarabum semibold"/>
            </a:endParaRP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3B23934-9084-42D8-8969-9C05160EB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1F8FE9-A8A7-4368-A9CF-BE7192521155}"/>
              </a:ext>
            </a:extLst>
          </p:cNvPr>
          <p:cNvSpPr/>
          <p:nvPr userDrawn="1"/>
        </p:nvSpPr>
        <p:spPr>
          <a:xfrm>
            <a:off x="1983344" y="2607973"/>
            <a:ext cx="679538" cy="579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42FC61-BEDD-491C-B90A-6AC8208E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44" y="2991878"/>
            <a:ext cx="7926949" cy="253959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>
                    <a:lumMod val="9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6390CA5-6ABE-4385-BDE5-701360886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1098596"/>
            <a:ext cx="1225550" cy="1566817"/>
          </a:xfrm>
          <a:prstGeom prst="rect">
            <a:avLst/>
          </a:prstGeom>
        </p:spPr>
        <p:txBody>
          <a:bodyPr/>
          <a:lstStyle>
            <a:lvl1pPr>
              <a:buNone/>
              <a:defRPr sz="13700">
                <a:solidFill>
                  <a:schemeClr val="bg1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98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1D245D5D-C951-4C14-A323-103EBEFD3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12015-DB56-4936-BCBC-8C6D22CF96F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C3E36BE7-5643-49A8-8261-5EF8B97926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contenu 12">
            <a:extLst>
              <a:ext uri="{FF2B5EF4-FFF2-40B4-BE49-F238E27FC236}">
                <a16:creationId xmlns:a16="http://schemas.microsoft.com/office/drawing/2014/main" id="{F9CDD49E-EEF5-469F-BA5B-3386748380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68939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 marL="0" indent="0"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75A8FA4-8A9F-405E-A575-585F0CC759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50"/>
            <a:ext cx="9477375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817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F15943-3E0B-417F-BC97-CAB5A29E6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68938" y="1674253"/>
            <a:ext cx="4565650" cy="480433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31904140-917D-4DD5-B8A9-B9F4E8E0E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25AE5-785C-49BC-9396-C29C46D7E72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3D1C3855-A306-4CE0-8B5A-D97552B62B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674254"/>
            <a:ext cx="4565650" cy="479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2DEFB93-62FB-4FD8-8AEE-BB8968796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869950"/>
            <a:ext cx="9477376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81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picto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F15943-3E0B-417F-BC97-CAB5A29E6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68938" y="1650329"/>
            <a:ext cx="4565650" cy="4828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31904140-917D-4DD5-B8A9-B9F4E8E0E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25AE5-785C-49BC-9396-C29C46D7E72B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15" name="Espace réservé du contenu 12">
            <a:extLst>
              <a:ext uri="{FF2B5EF4-FFF2-40B4-BE49-F238E27FC236}">
                <a16:creationId xmlns:a16="http://schemas.microsoft.com/office/drawing/2014/main" id="{3D1C3855-A306-4CE0-8B5A-D97552B62B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7225" y="1674254"/>
            <a:ext cx="4565650" cy="1983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E2DEFB93-62FB-4FD8-8AEE-BB8968796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869950"/>
            <a:ext cx="9477376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1A6624-A445-4F4E-A631-BEDEB6C614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225" y="3902075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D9FCEBBF-1F64-48C1-B428-9658EC6F37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155" y="4807447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AAD69772-EF45-45E9-830A-606F71DF517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5155" y="5705145"/>
            <a:ext cx="1224202" cy="724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655CE21-8E61-4FEA-B7A8-8A0D8251AB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57388" y="4084638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3ADC9EBC-E021-4B45-9C18-9E0909A7E0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7328" y="4937529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BC33781C-7DF0-4F4E-8136-86743DC7BA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57328" y="5879497"/>
            <a:ext cx="3265487" cy="36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61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pi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A4E95-377C-45D0-90AD-0BCF8EC15388}"/>
              </a:ext>
            </a:extLst>
          </p:cNvPr>
          <p:cNvSpPr/>
          <p:nvPr userDrawn="1"/>
        </p:nvSpPr>
        <p:spPr>
          <a:xfrm>
            <a:off x="0" y="6767848"/>
            <a:ext cx="10691813" cy="791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0450AC-5A14-49BB-AA3F-02A96B84A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6948497"/>
            <a:ext cx="1400144" cy="477902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571C709E-5313-494F-AE7B-DEE822C4CC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23871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CACF6720-DCBD-42E3-877B-0B9778C9FF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69088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B9AF09E8-C843-4324-BD8A-9D82E1F777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4305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CC4B8215-5B77-40E4-A40F-B8BCB2E6B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3937" y="2544289"/>
            <a:ext cx="1897777" cy="93188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Titre 4">
            <a:extLst>
              <a:ext uri="{FF2B5EF4-FFF2-40B4-BE49-F238E27FC236}">
                <a16:creationId xmlns:a16="http://schemas.microsoft.com/office/drawing/2014/main" id="{97C593A8-C67A-4CC5-9AD0-BDB7355E8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184" y="403225"/>
            <a:ext cx="9477405" cy="2857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85000"/>
                  </a:schemeClr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A78D8-587E-41EB-AF1E-34A84128A1C1}"/>
              </a:ext>
            </a:extLst>
          </p:cNvPr>
          <p:cNvSpPr/>
          <p:nvPr userDrawn="1"/>
        </p:nvSpPr>
        <p:spPr>
          <a:xfrm>
            <a:off x="656820" y="697702"/>
            <a:ext cx="489400" cy="45719"/>
          </a:xfrm>
          <a:prstGeom prst="rect">
            <a:avLst/>
          </a:prstGeom>
          <a:solidFill>
            <a:srgbClr val="1B2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1B296A"/>
              </a:solidFill>
            </a:endParaRP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AEBF099-9937-42B2-B71F-714FFBE638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7213" y="869950"/>
            <a:ext cx="9477375" cy="2857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1B296A"/>
                </a:solidFill>
                <a:latin typeface="Sarabun SemiBold" panose="00000700000000000000" pitchFamily="2" charset="-34"/>
                <a:cs typeface="Sarabun SemiBold" panose="00000700000000000000" pitchFamily="2" charset="-34"/>
              </a:defRPr>
            </a:lvl1pPr>
            <a:lvl2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F49EC13-3B17-4160-B4C2-D6887671A46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23938" y="362585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23">
            <a:extLst>
              <a:ext uri="{FF2B5EF4-FFF2-40B4-BE49-F238E27FC236}">
                <a16:creationId xmlns:a16="http://schemas.microsoft.com/office/drawing/2014/main" id="{12256189-F8DB-4EDA-8B45-E34D97B9B0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73738" y="363059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contenu 23">
            <a:extLst>
              <a:ext uri="{FF2B5EF4-FFF2-40B4-BE49-F238E27FC236}">
                <a16:creationId xmlns:a16="http://schemas.microsoft.com/office/drawing/2014/main" id="{1A02CE28-F211-40B0-A008-B18499377D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14305" y="3625850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contenu 23">
            <a:extLst>
              <a:ext uri="{FF2B5EF4-FFF2-40B4-BE49-F238E27FC236}">
                <a16:creationId xmlns:a16="http://schemas.microsoft.com/office/drawing/2014/main" id="{4AF61A5C-C03A-4E8A-8863-E2FD09110B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770814" y="3645056"/>
            <a:ext cx="1897062" cy="1641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2pPr>
            <a:lvl3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3pPr>
            <a:lvl4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4pPr>
            <a:lvl5pPr>
              <a:defRPr sz="1050">
                <a:latin typeface="Sarabun SemiBold" panose="00000700000000000000" pitchFamily="2" charset="-34"/>
                <a:cs typeface="Sarabun SemiBold" panose="000007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contenu 12">
            <a:extLst>
              <a:ext uri="{FF2B5EF4-FFF2-40B4-BE49-F238E27FC236}">
                <a16:creationId xmlns:a16="http://schemas.microsoft.com/office/drawing/2014/main" id="{BBB5B74C-D3DA-4A19-A758-012D8B76EAD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7224" y="1674254"/>
            <a:ext cx="9377363" cy="6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1pPr>
            <a:lvl2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2pPr>
            <a:lvl3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3pPr>
            <a:lvl4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4pPr>
            <a:lvl5pPr>
              <a:defRPr sz="1200">
                <a:latin typeface="Sarabun regular" panose="00000500000000000000" pitchFamily="2" charset="-34"/>
                <a:cs typeface="Sarabun regular" panose="00000500000000000000" pitchFamily="2" charset="-34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70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2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2" r:id="rId3"/>
    <p:sldLayoutId id="2147483736" r:id="rId4"/>
    <p:sldLayoutId id="2147483737" r:id="rId5"/>
    <p:sldLayoutId id="2147483739" r:id="rId6"/>
    <p:sldLayoutId id="214748373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2.xml"/><Relationship Id="rId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assrooms.com/fr/courses/857447-apprenez-le-fonctionnement-des-reseaux-tcp-ip" TargetMode="External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svg"/><Relationship Id="rId10" Type="http://schemas.openxmlformats.org/officeDocument/2006/relationships/hyperlink" Target="https://developer.mozilla.org/fr/docs/Learn/Common_questions/What_is_a_URL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s://developer.mozilla.org/fr/docs/Web/HTTP/Basics_of_HTT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0861DE8-9ECD-4A2F-92AC-E1256FD0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79" y="5707850"/>
            <a:ext cx="9352053" cy="1329252"/>
          </a:xfrm>
        </p:spPr>
        <p:txBody>
          <a:bodyPr/>
          <a:lstStyle/>
          <a:p>
            <a:r>
              <a:rPr lang="fr-FR" dirty="0"/>
              <a:t>Orientation et Formation Professionnelle</a:t>
            </a:r>
            <a:br>
              <a:rPr lang="fr-FR" dirty="0"/>
            </a:br>
            <a:r>
              <a:rPr lang="fr-FR" sz="3600" dirty="0"/>
              <a:t>Tertiaire et Développement Informatique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96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NETWORKS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Domain Name Structure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5EAEBD-A91B-4B97-B696-25A4460A1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7176" r="16096" b="7176"/>
          <a:stretch/>
        </p:blipFill>
        <p:spPr>
          <a:xfrm>
            <a:off x="2957728" y="2056389"/>
            <a:ext cx="4452499" cy="1990545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60E61F6-B1CA-4B97-9811-25BF9DA59770}"/>
              </a:ext>
            </a:extLst>
          </p:cNvPr>
          <p:cNvCxnSpPr>
            <a:cxnSpLocks/>
          </p:cNvCxnSpPr>
          <p:nvPr/>
        </p:nvCxnSpPr>
        <p:spPr>
          <a:xfrm flipH="1">
            <a:off x="3362325" y="4239794"/>
            <a:ext cx="404790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E5599A3-FCC4-4769-A530-917A76E4C93D}"/>
              </a:ext>
            </a:extLst>
          </p:cNvPr>
          <p:cNvSpPr txBox="1"/>
          <p:nvPr/>
        </p:nvSpPr>
        <p:spPr>
          <a:xfrm>
            <a:off x="4447192" y="4239794"/>
            <a:ext cx="1697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Reading Direction</a:t>
            </a:r>
          </a:p>
        </p:txBody>
      </p:sp>
    </p:spTree>
    <p:extLst>
      <p:ext uri="{BB962C8B-B14F-4D97-AF65-F5344CB8AC3E}">
        <p14:creationId xmlns:p14="http://schemas.microsoft.com/office/powerpoint/2010/main" val="209786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NETWORKS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Domain Name to IP Address (DNS </a:t>
            </a:r>
            <a:r>
              <a:rPr lang="fr-FR" dirty="0" err="1"/>
              <a:t>Lookup</a:t>
            </a:r>
            <a:r>
              <a:rPr lang="fr-FR" dirty="0"/>
              <a:t>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28CB74-1372-4F22-AA7A-B06BCE593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"/>
          <a:stretch/>
        </p:blipFill>
        <p:spPr>
          <a:xfrm>
            <a:off x="3749138" y="1389646"/>
            <a:ext cx="6876000" cy="52990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5EAEBD-A91B-4B97-B696-25A4460A1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7176" r="16096" b="7176"/>
          <a:stretch/>
        </p:blipFill>
        <p:spPr>
          <a:xfrm>
            <a:off x="138340" y="2627896"/>
            <a:ext cx="3339374" cy="1492909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60E61F6-B1CA-4B97-9811-25BF9DA59770}"/>
              </a:ext>
            </a:extLst>
          </p:cNvPr>
          <p:cNvCxnSpPr>
            <a:cxnSpLocks/>
          </p:cNvCxnSpPr>
          <p:nvPr/>
        </p:nvCxnSpPr>
        <p:spPr>
          <a:xfrm flipH="1">
            <a:off x="422504" y="4192169"/>
            <a:ext cx="30058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E5599A3-FCC4-4769-A530-917A76E4C93D}"/>
              </a:ext>
            </a:extLst>
          </p:cNvPr>
          <p:cNvSpPr txBox="1"/>
          <p:nvPr/>
        </p:nvSpPr>
        <p:spPr>
          <a:xfrm>
            <a:off x="1076731" y="4192169"/>
            <a:ext cx="1697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Reading Direction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2DFDA8A-07CE-4397-BCF5-BB63BFBB4F82}"/>
              </a:ext>
            </a:extLst>
          </p:cNvPr>
          <p:cNvCxnSpPr>
            <a:cxnSpLocks/>
          </p:cNvCxnSpPr>
          <p:nvPr/>
        </p:nvCxnSpPr>
        <p:spPr>
          <a:xfrm>
            <a:off x="3590925" y="1389646"/>
            <a:ext cx="0" cy="5373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4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63" y="1753629"/>
            <a:ext cx="7926949" cy="741922"/>
          </a:xfrm>
        </p:spPr>
        <p:txBody>
          <a:bodyPr/>
          <a:lstStyle/>
          <a:p>
            <a:r>
              <a:rPr lang="fr-FR" sz="4400" dirty="0"/>
              <a:t>Client </a:t>
            </a:r>
            <a:r>
              <a:rPr lang="fr-FR" sz="2800" dirty="0">
                <a:sym typeface="Wingdings" panose="05000000000000000000" pitchFamily="2" charset="2"/>
              </a:rPr>
              <a:t>  </a:t>
            </a:r>
            <a:r>
              <a:rPr lang="fr-FR" sz="4400" dirty="0">
                <a:sym typeface="Wingdings" panose="05000000000000000000" pitchFamily="2" charset="2"/>
              </a:rPr>
              <a:t>Server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B1674E-59C3-443E-8B50-91ECD20FD2A9}"/>
              </a:ext>
            </a:extLst>
          </p:cNvPr>
          <p:cNvSpPr txBox="1"/>
          <p:nvPr/>
        </p:nvSpPr>
        <p:spPr>
          <a:xfrm>
            <a:off x="2314575" y="3381375"/>
            <a:ext cx="46421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Client &lt;-&gt; Server Concept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>
                <a:solidFill>
                  <a:schemeClr val="bg1"/>
                </a:solidFill>
              </a:rPr>
              <a:t>Web Resource</a:t>
            </a:r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URL Structure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Client &lt;-&gt; Server Communication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73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CLIENT &lt;-&gt; SERVER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Client </a:t>
            </a:r>
            <a:r>
              <a:rPr lang="fr-FR" sz="1800" dirty="0">
                <a:sym typeface="Wingdings" panose="05000000000000000000" pitchFamily="2" charset="2"/>
              </a:rPr>
              <a:t> </a:t>
            </a:r>
            <a:r>
              <a:rPr lang="fr-FR" dirty="0"/>
              <a:t>Server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9BE910-7065-4CD8-B735-61750240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1903407"/>
            <a:ext cx="8046720" cy="34975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718A89D-8201-4E3F-A710-6FE1C7F22A0B}"/>
              </a:ext>
            </a:extLst>
          </p:cNvPr>
          <p:cNvSpPr txBox="1"/>
          <p:nvPr/>
        </p:nvSpPr>
        <p:spPr>
          <a:xfrm>
            <a:off x="3009900" y="2604033"/>
            <a:ext cx="117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</a:t>
            </a:r>
            <a:r>
              <a:rPr lang="fr-FR" dirty="0" err="1"/>
              <a:t>Request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36554F-BA32-46AF-86EA-C53AC6B9D2D9}"/>
              </a:ext>
            </a:extLst>
          </p:cNvPr>
          <p:cNvSpPr txBox="1"/>
          <p:nvPr/>
        </p:nvSpPr>
        <p:spPr>
          <a:xfrm>
            <a:off x="3009900" y="3875087"/>
            <a:ext cx="130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 </a:t>
            </a:r>
            <a:r>
              <a:rPr lang="fr-FR" dirty="0" err="1"/>
              <a:t>Response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C3912-1330-4C0B-A217-E466F40B1DDC}"/>
              </a:ext>
            </a:extLst>
          </p:cNvPr>
          <p:cNvSpPr/>
          <p:nvPr/>
        </p:nvSpPr>
        <p:spPr>
          <a:xfrm>
            <a:off x="7134225" y="3114675"/>
            <a:ext cx="16192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ntify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49BF8-C3F9-4F57-AE79-C15C552DA861}"/>
              </a:ext>
            </a:extLst>
          </p:cNvPr>
          <p:cNvSpPr txBox="1"/>
          <p:nvPr/>
        </p:nvSpPr>
        <p:spPr>
          <a:xfrm>
            <a:off x="600523" y="1471175"/>
            <a:ext cx="371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How to identify the targeted service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ADCB67D-DBFF-4AC4-B2AE-4816EF23CFA8}"/>
              </a:ext>
            </a:extLst>
          </p:cNvPr>
          <p:cNvSpPr txBox="1"/>
          <p:nvPr/>
        </p:nvSpPr>
        <p:spPr>
          <a:xfrm>
            <a:off x="6771757" y="2973365"/>
            <a:ext cx="55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350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CLIENT &lt;-&gt; SERVER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Focus: URI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49BF8-C3F9-4F57-AE79-C15C552DA861}"/>
              </a:ext>
            </a:extLst>
          </p:cNvPr>
          <p:cNvSpPr txBox="1"/>
          <p:nvPr/>
        </p:nvSpPr>
        <p:spPr>
          <a:xfrm>
            <a:off x="557183" y="1570575"/>
            <a:ext cx="2157441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Web Page</a:t>
            </a:r>
          </a:p>
          <a:p>
            <a:r>
              <a:rPr lang="fr-FR" dirty="0"/>
              <a:t>File to download</a:t>
            </a:r>
          </a:p>
          <a:p>
            <a:r>
              <a:rPr lang="fr-FR" dirty="0"/>
              <a:t>Content Streaming</a:t>
            </a:r>
          </a:p>
          <a:p>
            <a:r>
              <a:rPr lang="fr-FR" dirty="0"/>
              <a:t>Web service </a:t>
            </a:r>
          </a:p>
          <a:p>
            <a:r>
              <a:rPr lang="fr-FR" dirty="0" err="1"/>
              <a:t>Any</a:t>
            </a:r>
            <a:r>
              <a:rPr lang="fr-FR" dirty="0"/>
              <a:t> content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5775B4-47F9-4C14-945F-6FF8A57F9EEB}"/>
              </a:ext>
            </a:extLst>
          </p:cNvPr>
          <p:cNvSpPr txBox="1"/>
          <p:nvPr/>
        </p:nvSpPr>
        <p:spPr>
          <a:xfrm>
            <a:off x="2714624" y="1978813"/>
            <a:ext cx="243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= RESOURCE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1E3BF6-E523-413D-8AF2-21ED0361C0E1}"/>
              </a:ext>
            </a:extLst>
          </p:cNvPr>
          <p:cNvSpPr txBox="1"/>
          <p:nvPr/>
        </p:nvSpPr>
        <p:spPr>
          <a:xfrm>
            <a:off x="3086100" y="2436413"/>
            <a:ext cx="572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web resource is available through an address called "URI"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6168B8-0888-40B6-9E70-76E4B6C88CF1}"/>
              </a:ext>
            </a:extLst>
          </p:cNvPr>
          <p:cNvSpPr txBox="1"/>
          <p:nvPr/>
        </p:nvSpPr>
        <p:spPr>
          <a:xfrm>
            <a:off x="4138583" y="2787160"/>
            <a:ext cx="324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URI = Unique Resource Identifier</a:t>
            </a:r>
          </a:p>
        </p:txBody>
      </p:sp>
    </p:spTree>
    <p:extLst>
      <p:ext uri="{BB962C8B-B14F-4D97-AF65-F5344CB8AC3E}">
        <p14:creationId xmlns:p14="http://schemas.microsoft.com/office/powerpoint/2010/main" val="374087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CLIENT &lt;-&gt; SERVER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Focus: URI &amp; URL &amp; URN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6168B8-0888-40B6-9E70-76E4B6C88CF1}"/>
              </a:ext>
            </a:extLst>
          </p:cNvPr>
          <p:cNvSpPr txBox="1"/>
          <p:nvPr/>
        </p:nvSpPr>
        <p:spPr>
          <a:xfrm>
            <a:off x="569090" y="1389646"/>
            <a:ext cx="855824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URI : Unique Resource Identifier</a:t>
            </a:r>
          </a:p>
          <a:p>
            <a:r>
              <a:rPr lang="fr-FR" i="1" dirty="0"/>
              <a:t>          </a:t>
            </a:r>
            <a:r>
              <a:rPr lang="fr-FR" sz="1600" dirty="0"/>
              <a:t>Unique Identifier for a </a:t>
            </a:r>
            <a:r>
              <a:rPr lang="fr-FR" sz="1600" dirty="0" err="1"/>
              <a:t>logical</a:t>
            </a:r>
            <a:r>
              <a:rPr lang="fr-FR" sz="1600" dirty="0"/>
              <a:t> or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resource</a:t>
            </a:r>
            <a:endParaRPr lang="fr-FR" sz="1600" dirty="0"/>
          </a:p>
          <a:p>
            <a:endParaRPr lang="fr-FR" sz="1600" dirty="0"/>
          </a:p>
          <a:p>
            <a:r>
              <a:rPr lang="fr-FR" dirty="0"/>
              <a:t>	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ex: Social Security </a:t>
            </a:r>
            <a:r>
              <a:rPr lang="fr-F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, City INSEE Code , </a:t>
            </a:r>
            <a:r>
              <a:rPr lang="fr-F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Website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Address…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URL : Unique Resource Locator</a:t>
            </a:r>
            <a:endParaRPr lang="fr-FR" dirty="0"/>
          </a:p>
          <a:p>
            <a:r>
              <a:rPr lang="fr-FR" dirty="0"/>
              <a:t>           </a:t>
            </a:r>
            <a:r>
              <a:rPr lang="fr-FR" sz="1600" i="1" dirty="0"/>
              <a:t>URL </a:t>
            </a:r>
            <a:r>
              <a:rPr lang="fr-FR" sz="1600" i="1" dirty="0" err="1"/>
              <a:t>is</a:t>
            </a:r>
            <a:r>
              <a:rPr lang="fr-FR" sz="1600" i="1" dirty="0"/>
              <a:t> a </a:t>
            </a:r>
            <a:r>
              <a:rPr lang="fr-FR" sz="1600" i="1" dirty="0" err="1"/>
              <a:t>specific</a:t>
            </a:r>
            <a:r>
              <a:rPr lang="fr-FR" sz="1600" i="1" dirty="0"/>
              <a:t> type of URI</a:t>
            </a:r>
            <a:endParaRPr lang="fr-FR" sz="1600" b="1" i="1" dirty="0"/>
          </a:p>
          <a:p>
            <a:r>
              <a:rPr lang="fr-FR" i="1" dirty="0"/>
              <a:t>           </a:t>
            </a:r>
            <a:r>
              <a:rPr lang="fr-FR" sz="1600" dirty="0" err="1"/>
              <a:t>Specifies</a:t>
            </a:r>
            <a:r>
              <a:rPr lang="fr-FR" sz="1600" dirty="0"/>
              <a:t> a web </a:t>
            </a:r>
            <a:r>
              <a:rPr lang="fr-FR" sz="1600" dirty="0" err="1"/>
              <a:t>resource</a:t>
            </a:r>
            <a:r>
              <a:rPr lang="fr-FR" sz="1600" dirty="0"/>
              <a:t> location on a computer network</a:t>
            </a:r>
          </a:p>
          <a:p>
            <a:endParaRPr lang="fr-FR" sz="1600" dirty="0"/>
          </a:p>
          <a:p>
            <a:r>
              <a:rPr lang="fr-FR" dirty="0"/>
              <a:t>	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ex: http://devoldere.net , ftp://mysite.fr/files/test.pdf , ssh://myapp.com:2000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URN : Unique Resource Name</a:t>
            </a:r>
            <a:endParaRPr lang="fr-FR" dirty="0"/>
          </a:p>
          <a:p>
            <a:r>
              <a:rPr lang="fr-FR" dirty="0"/>
              <a:t>            </a:t>
            </a:r>
            <a:r>
              <a:rPr lang="fr-FR" sz="1600" i="1" dirty="0"/>
              <a:t>URN </a:t>
            </a:r>
            <a:r>
              <a:rPr lang="fr-FR" sz="1600" i="1" dirty="0" err="1"/>
              <a:t>is</a:t>
            </a:r>
            <a:r>
              <a:rPr lang="fr-FR" sz="1600" i="1" dirty="0"/>
              <a:t> a </a:t>
            </a:r>
            <a:r>
              <a:rPr lang="fr-FR" sz="1600" i="1" dirty="0" err="1"/>
              <a:t>specific</a:t>
            </a:r>
            <a:r>
              <a:rPr lang="fr-FR" sz="1600" i="1" dirty="0"/>
              <a:t> type of URI</a:t>
            </a:r>
            <a:endParaRPr lang="fr-FR" sz="1600" b="1" i="1" dirty="0"/>
          </a:p>
          <a:p>
            <a:r>
              <a:rPr lang="en-US" sz="1800" dirty="0"/>
              <a:t>            </a:t>
            </a:r>
            <a:r>
              <a:rPr lang="en-US" sz="1600" dirty="0"/>
              <a:t>Identifies a web resource by name regardless of its location</a:t>
            </a:r>
          </a:p>
          <a:p>
            <a:r>
              <a:rPr lang="en-US" sz="1600" dirty="0"/>
              <a:t>              URN can be used to find the URL(s) of the resource (if it exists on the network)</a:t>
            </a:r>
          </a:p>
          <a:p>
            <a:endParaRPr lang="fr-FR" sz="1600" dirty="0"/>
          </a:p>
          <a:p>
            <a:r>
              <a:rPr lang="fr-FR" dirty="0"/>
              <a:t>	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ex: ISBN </a:t>
            </a:r>
            <a:r>
              <a:rPr lang="fr-FR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isbn://1234:5678:9101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7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CLIENT &lt;-&gt; SERVER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Focus: URL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05A59E-FC2C-4427-BFE3-E3C486013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7176" r="16096" b="7176"/>
          <a:stretch/>
        </p:blipFill>
        <p:spPr>
          <a:xfrm>
            <a:off x="423834" y="4855142"/>
            <a:ext cx="3339374" cy="1492909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CFA03FD-0FC2-4BE0-BB6D-F17D87BBB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13"/>
          <a:stretch/>
        </p:blipFill>
        <p:spPr>
          <a:xfrm>
            <a:off x="36000" y="2413916"/>
            <a:ext cx="10512000" cy="16650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92FA27B-AF63-4EAD-9384-16161267BF15}"/>
              </a:ext>
            </a:extLst>
          </p:cNvPr>
          <p:cNvSpPr txBox="1"/>
          <p:nvPr/>
        </p:nvSpPr>
        <p:spPr>
          <a:xfrm>
            <a:off x="314325" y="2036762"/>
            <a:ext cx="859155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Universal Resource Locator (URL)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7696A9-213F-4744-A6C4-B9A3801AD1A2}"/>
              </a:ext>
            </a:extLst>
          </p:cNvPr>
          <p:cNvSpPr txBox="1"/>
          <p:nvPr/>
        </p:nvSpPr>
        <p:spPr>
          <a:xfrm>
            <a:off x="314324" y="1632221"/>
            <a:ext cx="97250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Universal Resource Identifier (URI)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7E2F6D2-D5FB-4CE1-87D0-A8E28984F704}"/>
              </a:ext>
            </a:extLst>
          </p:cNvPr>
          <p:cNvCxnSpPr>
            <a:cxnSpLocks/>
          </p:cNvCxnSpPr>
          <p:nvPr/>
        </p:nvCxnSpPr>
        <p:spPr>
          <a:xfrm>
            <a:off x="2228850" y="3981450"/>
            <a:ext cx="0" cy="776185"/>
          </a:xfrm>
          <a:prstGeom prst="straightConnector1">
            <a:avLst/>
          </a:prstGeom>
          <a:ln w="28575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CA4663E-B4C2-47AB-B149-DF5DFF6405E1}"/>
              </a:ext>
            </a:extLst>
          </p:cNvPr>
          <p:cNvCxnSpPr/>
          <p:nvPr/>
        </p:nvCxnSpPr>
        <p:spPr>
          <a:xfrm>
            <a:off x="1800225" y="3981450"/>
            <a:ext cx="857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1717DCD-9A3B-4A73-80C6-868A490A4492}"/>
              </a:ext>
            </a:extLst>
          </p:cNvPr>
          <p:cNvSpPr txBox="1"/>
          <p:nvPr/>
        </p:nvSpPr>
        <p:spPr>
          <a:xfrm>
            <a:off x="4781550" y="5334896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Translated</a:t>
            </a:r>
            <a:r>
              <a:rPr lang="fr-FR" dirty="0"/>
              <a:t> to IP Address via DNS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E5F86A8-50F9-4E80-860B-F2CE0BE49234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783091" y="5519562"/>
            <a:ext cx="99845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515933A-A8FF-4A43-BBBB-7F35682C792A}"/>
              </a:ext>
            </a:extLst>
          </p:cNvPr>
          <p:cNvCxnSpPr>
            <a:cxnSpLocks/>
          </p:cNvCxnSpPr>
          <p:nvPr/>
        </p:nvCxnSpPr>
        <p:spPr>
          <a:xfrm>
            <a:off x="3783091" y="5181600"/>
            <a:ext cx="0" cy="7048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24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CLIENT &lt;-&gt; SERVER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Client </a:t>
            </a:r>
            <a:r>
              <a:rPr lang="fr-FR" sz="1800" dirty="0">
                <a:sym typeface="Wingdings" panose="05000000000000000000" pitchFamily="2" charset="2"/>
              </a:rPr>
              <a:t> </a:t>
            </a:r>
            <a:r>
              <a:rPr lang="fr-FR" dirty="0"/>
              <a:t>Server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9BE910-7065-4CD8-B735-61750240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2951157"/>
            <a:ext cx="8046720" cy="34975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36554F-BA32-46AF-86EA-C53AC6B9D2D9}"/>
              </a:ext>
            </a:extLst>
          </p:cNvPr>
          <p:cNvSpPr txBox="1"/>
          <p:nvPr/>
        </p:nvSpPr>
        <p:spPr>
          <a:xfrm>
            <a:off x="3009900" y="5484323"/>
            <a:ext cx="108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Response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C3912-1330-4C0B-A217-E466F40B1DDC}"/>
              </a:ext>
            </a:extLst>
          </p:cNvPr>
          <p:cNvSpPr/>
          <p:nvPr/>
        </p:nvSpPr>
        <p:spPr>
          <a:xfrm>
            <a:off x="7134225" y="4210050"/>
            <a:ext cx="16192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ntify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49BF8-C3F9-4F57-AE79-C15C552DA861}"/>
              </a:ext>
            </a:extLst>
          </p:cNvPr>
          <p:cNvSpPr txBox="1"/>
          <p:nvPr/>
        </p:nvSpPr>
        <p:spPr>
          <a:xfrm>
            <a:off x="600523" y="1471175"/>
            <a:ext cx="371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How to identify the targeted service ?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4A70C85-8925-4B52-A654-1C5466C0C5EA}"/>
              </a:ext>
            </a:extLst>
          </p:cNvPr>
          <p:cNvCxnSpPr>
            <a:cxnSpLocks/>
          </p:cNvCxnSpPr>
          <p:nvPr/>
        </p:nvCxnSpPr>
        <p:spPr>
          <a:xfrm flipV="1">
            <a:off x="6629400" y="3688062"/>
            <a:ext cx="694807" cy="276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F8ECDD-6294-486D-AA87-36753B3CD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3871"/>
          <a:stretch/>
        </p:blipFill>
        <p:spPr>
          <a:xfrm>
            <a:off x="0" y="2864294"/>
            <a:ext cx="2124000" cy="9155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E955FD-1B3C-4A95-BC4C-86DCC3B5966B}"/>
              </a:ext>
            </a:extLst>
          </p:cNvPr>
          <p:cNvSpPr txBox="1"/>
          <p:nvPr/>
        </p:nvSpPr>
        <p:spPr>
          <a:xfrm>
            <a:off x="5573242" y="5912029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cs typeface="Arial" panose="020B0604020202020204" pitchFamily="34" charset="0"/>
              </a:rPr>
              <a:t>88.89.90.91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07251D-6CE2-4789-87AC-EC92BE32CDC3}"/>
              </a:ext>
            </a:extLst>
          </p:cNvPr>
          <p:cNvCxnSpPr>
            <a:cxnSpLocks/>
          </p:cNvCxnSpPr>
          <p:nvPr/>
        </p:nvCxnSpPr>
        <p:spPr>
          <a:xfrm>
            <a:off x="2124000" y="3021730"/>
            <a:ext cx="6888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1557D424-12AC-4DA5-B8FB-922C8EC61C0A}"/>
              </a:ext>
            </a:extLst>
          </p:cNvPr>
          <p:cNvSpPr txBox="1"/>
          <p:nvPr/>
        </p:nvSpPr>
        <p:spPr>
          <a:xfrm>
            <a:off x="2812857" y="2852453"/>
            <a:ext cx="2094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http</a:t>
            </a:r>
            <a:r>
              <a:rPr lang="fr-FR" sz="1600" dirty="0">
                <a:cs typeface="Arial" panose="020B0604020202020204" pitchFamily="34" charset="0"/>
              </a:rPr>
              <a:t>s://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88.89.90.91</a:t>
            </a:r>
            <a:r>
              <a:rPr lang="fr-FR" sz="1600" dirty="0">
                <a:cs typeface="Arial" panose="020B0604020202020204" pitchFamily="34" charset="0"/>
              </a:rPr>
              <a:t>: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80</a:t>
            </a:r>
          </a:p>
          <a:p>
            <a:r>
              <a:rPr lang="fr-FR" sz="1600" dirty="0">
                <a:cs typeface="Arial" panose="020B0604020202020204" pitchFamily="34" charset="0"/>
              </a:rPr>
              <a:t>Host: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example.com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3A51C09-9245-4674-977D-7D252C62D9D7}"/>
              </a:ext>
            </a:extLst>
          </p:cNvPr>
          <p:cNvSpPr txBox="1"/>
          <p:nvPr/>
        </p:nvSpPr>
        <p:spPr>
          <a:xfrm>
            <a:off x="3009900" y="359517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Request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6051717-0FB5-4D77-A55A-684D8F31957C}"/>
              </a:ext>
            </a:extLst>
          </p:cNvPr>
          <p:cNvCxnSpPr/>
          <p:nvPr/>
        </p:nvCxnSpPr>
        <p:spPr>
          <a:xfrm flipH="1">
            <a:off x="266700" y="2771775"/>
            <a:ext cx="1857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D3D9F1B-85DE-4D3C-AE49-905B4808B055}"/>
              </a:ext>
            </a:extLst>
          </p:cNvPr>
          <p:cNvSpPr txBox="1"/>
          <p:nvPr/>
        </p:nvSpPr>
        <p:spPr>
          <a:xfrm>
            <a:off x="956342" y="2507165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URL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0221A78-FB45-4EF2-A8ED-D556AB42D6ED}"/>
              </a:ext>
            </a:extLst>
          </p:cNvPr>
          <p:cNvCxnSpPr>
            <a:cxnSpLocks/>
          </p:cNvCxnSpPr>
          <p:nvPr/>
        </p:nvCxnSpPr>
        <p:spPr>
          <a:xfrm flipH="1">
            <a:off x="2812857" y="2771775"/>
            <a:ext cx="20942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7B2C50F-098E-4C3C-97E2-CA2E0541AD54}"/>
              </a:ext>
            </a:extLst>
          </p:cNvPr>
          <p:cNvSpPr txBox="1"/>
          <p:nvPr/>
        </p:nvSpPr>
        <p:spPr>
          <a:xfrm>
            <a:off x="3214344" y="2483336"/>
            <a:ext cx="129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/>
              <a:t>Translated</a:t>
            </a:r>
            <a:r>
              <a:rPr lang="fr-FR" sz="1400" b="1" dirty="0"/>
              <a:t> URL</a:t>
            </a:r>
          </a:p>
        </p:txBody>
      </p:sp>
    </p:spTree>
    <p:extLst>
      <p:ext uri="{BB962C8B-B14F-4D97-AF65-F5344CB8AC3E}">
        <p14:creationId xmlns:p14="http://schemas.microsoft.com/office/powerpoint/2010/main" val="47709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CLIENT &lt;-&gt; SERVER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Client </a:t>
            </a:r>
            <a:r>
              <a:rPr lang="fr-FR" sz="1800" dirty="0">
                <a:sym typeface="Wingdings" panose="05000000000000000000" pitchFamily="2" charset="2"/>
              </a:rPr>
              <a:t> </a:t>
            </a:r>
            <a:r>
              <a:rPr lang="fr-FR" dirty="0"/>
              <a:t>Server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9BE910-7065-4CD8-B735-61750240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2951157"/>
            <a:ext cx="8046720" cy="34975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36554F-BA32-46AF-86EA-C53AC6B9D2D9}"/>
              </a:ext>
            </a:extLst>
          </p:cNvPr>
          <p:cNvSpPr txBox="1"/>
          <p:nvPr/>
        </p:nvSpPr>
        <p:spPr>
          <a:xfrm>
            <a:off x="3009900" y="5484323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Response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49BF8-C3F9-4F57-AE79-C15C552DA861}"/>
              </a:ext>
            </a:extLst>
          </p:cNvPr>
          <p:cNvSpPr txBox="1"/>
          <p:nvPr/>
        </p:nvSpPr>
        <p:spPr>
          <a:xfrm>
            <a:off x="600523" y="1471175"/>
            <a:ext cx="371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How to identify the targeted service ?</a:t>
            </a: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F8ECDD-6294-486D-AA87-36753B3C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3871"/>
          <a:stretch/>
        </p:blipFill>
        <p:spPr>
          <a:xfrm>
            <a:off x="0" y="2864294"/>
            <a:ext cx="2124000" cy="9155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E955FD-1B3C-4A95-BC4C-86DCC3B5966B}"/>
              </a:ext>
            </a:extLst>
          </p:cNvPr>
          <p:cNvSpPr txBox="1"/>
          <p:nvPr/>
        </p:nvSpPr>
        <p:spPr>
          <a:xfrm>
            <a:off x="5573242" y="5912029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cs typeface="Arial" panose="020B0604020202020204" pitchFamily="34" charset="0"/>
              </a:rPr>
              <a:t>88.89.90.91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07251D-6CE2-4789-87AC-EC92BE32CDC3}"/>
              </a:ext>
            </a:extLst>
          </p:cNvPr>
          <p:cNvCxnSpPr>
            <a:cxnSpLocks/>
          </p:cNvCxnSpPr>
          <p:nvPr/>
        </p:nvCxnSpPr>
        <p:spPr>
          <a:xfrm>
            <a:off x="2124000" y="3021730"/>
            <a:ext cx="6888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874FF98-5652-464C-82A6-29E5E35ECF5B}"/>
              </a:ext>
            </a:extLst>
          </p:cNvPr>
          <p:cNvSpPr txBox="1"/>
          <p:nvPr/>
        </p:nvSpPr>
        <p:spPr>
          <a:xfrm>
            <a:off x="6684370" y="3438718"/>
            <a:ext cx="552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C514A56-8FE5-4D65-98EE-388ED4F6F993}"/>
              </a:ext>
            </a:extLst>
          </p:cNvPr>
          <p:cNvSpPr txBox="1"/>
          <p:nvPr/>
        </p:nvSpPr>
        <p:spPr>
          <a:xfrm>
            <a:off x="3009900" y="359517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Request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819C8D-7FB2-4B71-883B-6690DD8902DB}"/>
              </a:ext>
            </a:extLst>
          </p:cNvPr>
          <p:cNvSpPr txBox="1"/>
          <p:nvPr/>
        </p:nvSpPr>
        <p:spPr>
          <a:xfrm>
            <a:off x="2812857" y="2852453"/>
            <a:ext cx="2094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http</a:t>
            </a:r>
            <a:r>
              <a:rPr lang="fr-FR" sz="1600" dirty="0">
                <a:cs typeface="Arial" panose="020B0604020202020204" pitchFamily="34" charset="0"/>
              </a:rPr>
              <a:t>s://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88.89.90.91</a:t>
            </a:r>
            <a:r>
              <a:rPr lang="fr-FR" sz="1600" dirty="0">
                <a:cs typeface="Arial" panose="020B0604020202020204" pitchFamily="34" charset="0"/>
              </a:rPr>
              <a:t>: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80</a:t>
            </a:r>
          </a:p>
          <a:p>
            <a:r>
              <a:rPr lang="fr-FR" sz="1600" dirty="0">
                <a:cs typeface="Arial" panose="020B0604020202020204" pitchFamily="34" charset="0"/>
              </a:rPr>
              <a:t>Host: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example.com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BCC1746-1EE6-483F-AC2F-FD48F981A608}"/>
              </a:ext>
            </a:extLst>
          </p:cNvPr>
          <p:cNvCxnSpPr/>
          <p:nvPr/>
        </p:nvCxnSpPr>
        <p:spPr>
          <a:xfrm flipH="1">
            <a:off x="266700" y="2771775"/>
            <a:ext cx="1857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F84FEE0-8A00-4B18-846C-D753FBD6453F}"/>
              </a:ext>
            </a:extLst>
          </p:cNvPr>
          <p:cNvSpPr txBox="1"/>
          <p:nvPr/>
        </p:nvSpPr>
        <p:spPr>
          <a:xfrm>
            <a:off x="956342" y="2507165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URL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9CACAC4-985B-4CAD-ABD0-BBFCAAD9F3CA}"/>
              </a:ext>
            </a:extLst>
          </p:cNvPr>
          <p:cNvCxnSpPr>
            <a:cxnSpLocks/>
          </p:cNvCxnSpPr>
          <p:nvPr/>
        </p:nvCxnSpPr>
        <p:spPr>
          <a:xfrm flipH="1">
            <a:off x="2812857" y="2771775"/>
            <a:ext cx="20942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0ABA8A4-69C1-48C5-99BB-890C9F7B22B0}"/>
              </a:ext>
            </a:extLst>
          </p:cNvPr>
          <p:cNvSpPr txBox="1"/>
          <p:nvPr/>
        </p:nvSpPr>
        <p:spPr>
          <a:xfrm>
            <a:off x="3214344" y="2483336"/>
            <a:ext cx="129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/>
              <a:t>Translated</a:t>
            </a:r>
            <a:r>
              <a:rPr lang="fr-FR" sz="1400" b="1" dirty="0"/>
              <a:t> URL</a:t>
            </a:r>
          </a:p>
        </p:txBody>
      </p:sp>
    </p:spTree>
    <p:extLst>
      <p:ext uri="{BB962C8B-B14F-4D97-AF65-F5344CB8AC3E}">
        <p14:creationId xmlns:p14="http://schemas.microsoft.com/office/powerpoint/2010/main" val="227067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63" y="1753629"/>
            <a:ext cx="7926949" cy="741922"/>
          </a:xfrm>
        </p:spPr>
        <p:txBody>
          <a:bodyPr/>
          <a:lstStyle/>
          <a:p>
            <a:r>
              <a:rPr lang="fr-FR" sz="4400" dirty="0"/>
              <a:t>Communication </a:t>
            </a:r>
            <a:r>
              <a:rPr lang="fr-FR" sz="4400" dirty="0" err="1"/>
              <a:t>Protocols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B1674E-59C3-443E-8B50-91ECD20FD2A9}"/>
              </a:ext>
            </a:extLst>
          </p:cNvPr>
          <p:cNvSpPr txBox="1"/>
          <p:nvPr/>
        </p:nvSpPr>
        <p:spPr>
          <a:xfrm>
            <a:off x="2314575" y="3381375"/>
            <a:ext cx="5029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 dirty="0" err="1">
                <a:solidFill>
                  <a:schemeClr val="bg1"/>
                </a:solidFill>
              </a:rPr>
              <a:t>Protocols</a:t>
            </a:r>
            <a:r>
              <a:rPr lang="fr-FR" sz="2400" dirty="0">
                <a:solidFill>
                  <a:schemeClr val="bg1"/>
                </a:solidFill>
              </a:rPr>
              <a:t> &amp; Ports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 err="1">
                <a:solidFill>
                  <a:schemeClr val="bg1"/>
                </a:solidFill>
              </a:rPr>
              <a:t>What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is</a:t>
            </a:r>
            <a:r>
              <a:rPr lang="fr-FR" sz="2400" dirty="0">
                <a:solidFill>
                  <a:schemeClr val="bg1"/>
                </a:solidFill>
              </a:rPr>
              <a:t> a communication </a:t>
            </a:r>
            <a:r>
              <a:rPr lang="fr-FR" sz="2400" dirty="0" err="1">
                <a:solidFill>
                  <a:schemeClr val="bg1"/>
                </a:solidFill>
              </a:rPr>
              <a:t>protocol</a:t>
            </a:r>
            <a:r>
              <a:rPr lang="fr-FR" sz="2400" dirty="0">
                <a:solidFill>
                  <a:schemeClr val="bg1"/>
                </a:solidFill>
              </a:rPr>
              <a:t> ?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Message Encapsulation</a:t>
            </a:r>
          </a:p>
        </p:txBody>
      </p:sp>
    </p:spTree>
    <p:extLst>
      <p:ext uri="{BB962C8B-B14F-4D97-AF65-F5344CB8AC3E}">
        <p14:creationId xmlns:p14="http://schemas.microsoft.com/office/powerpoint/2010/main" val="264805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3D205351-DF80-4BFF-86F9-7867697EFC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CD76F85F-636F-4AE7-8D2F-5DA86FC6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89" y="5792006"/>
            <a:ext cx="9221787" cy="1329252"/>
          </a:xfrm>
        </p:spPr>
        <p:txBody>
          <a:bodyPr/>
          <a:lstStyle/>
          <a:p>
            <a:r>
              <a:rPr lang="fr-FR" dirty="0"/>
              <a:t>Conception et Développement Logiciel</a:t>
            </a:r>
            <a:br>
              <a:rPr lang="fr-FR" dirty="0"/>
            </a:br>
            <a:r>
              <a:rPr lang="fr-FR" dirty="0"/>
              <a:t>Architectures Web</a:t>
            </a:r>
          </a:p>
        </p:txBody>
      </p:sp>
      <p:pic>
        <p:nvPicPr>
          <p:cNvPr id="18" name="Espace réservé pour une image  16">
            <a:extLst>
              <a:ext uri="{FF2B5EF4-FFF2-40B4-BE49-F238E27FC236}">
                <a16:creationId xmlns:a16="http://schemas.microsoft.com/office/drawing/2014/main" id="{773097D9-2D2A-49C3-8E55-48EC4D890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b="8782"/>
          <a:stretch/>
        </p:blipFill>
        <p:spPr>
          <a:xfrm>
            <a:off x="-1" y="0"/>
            <a:ext cx="10691813" cy="5508625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69A43A82-0F2B-446A-98E0-CA2FD7621260}"/>
              </a:ext>
            </a:extLst>
          </p:cNvPr>
          <p:cNvGrpSpPr/>
          <p:nvPr/>
        </p:nvGrpSpPr>
        <p:grpSpPr>
          <a:xfrm>
            <a:off x="-2" y="-1"/>
            <a:ext cx="10691814" cy="5512443"/>
            <a:chOff x="-2" y="-1"/>
            <a:chExt cx="10691814" cy="55124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539B4B-5BF7-4809-BBD7-39975012AEBB}"/>
                </a:ext>
              </a:extLst>
            </p:cNvPr>
            <p:cNvSpPr/>
            <p:nvPr/>
          </p:nvSpPr>
          <p:spPr>
            <a:xfrm>
              <a:off x="-1" y="-1"/>
              <a:ext cx="10691813" cy="5508625"/>
            </a:xfrm>
            <a:prstGeom prst="rect">
              <a:avLst/>
            </a:prstGeom>
            <a:solidFill>
              <a:srgbClr val="1B296A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2B857018-DD26-4764-8CBF-72B84F203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4261"/>
              <a:ext cx="10691813" cy="5508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87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Software Ports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9BE910-7065-4CD8-B735-61750240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2951157"/>
            <a:ext cx="8046720" cy="34975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36554F-BA32-46AF-86EA-C53AC6B9D2D9}"/>
              </a:ext>
            </a:extLst>
          </p:cNvPr>
          <p:cNvSpPr txBox="1"/>
          <p:nvPr/>
        </p:nvSpPr>
        <p:spPr>
          <a:xfrm>
            <a:off x="3009900" y="5484323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Response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49BF8-C3F9-4F57-AE79-C15C552DA861}"/>
              </a:ext>
            </a:extLst>
          </p:cNvPr>
          <p:cNvSpPr txBox="1"/>
          <p:nvPr/>
        </p:nvSpPr>
        <p:spPr>
          <a:xfrm>
            <a:off x="600523" y="1471175"/>
            <a:ext cx="371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How to identify the targeted service ?</a:t>
            </a: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F8ECDD-6294-486D-AA87-36753B3C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3871"/>
          <a:stretch/>
        </p:blipFill>
        <p:spPr>
          <a:xfrm>
            <a:off x="0" y="2864294"/>
            <a:ext cx="2124000" cy="9155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E955FD-1B3C-4A95-BC4C-86DCC3B5966B}"/>
              </a:ext>
            </a:extLst>
          </p:cNvPr>
          <p:cNvSpPr txBox="1"/>
          <p:nvPr/>
        </p:nvSpPr>
        <p:spPr>
          <a:xfrm>
            <a:off x="5573242" y="5912029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cs typeface="Arial" panose="020B0604020202020204" pitchFamily="34" charset="0"/>
              </a:rPr>
              <a:t>88.89.90.91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07251D-6CE2-4789-87AC-EC92BE32CDC3}"/>
              </a:ext>
            </a:extLst>
          </p:cNvPr>
          <p:cNvCxnSpPr>
            <a:cxnSpLocks/>
          </p:cNvCxnSpPr>
          <p:nvPr/>
        </p:nvCxnSpPr>
        <p:spPr>
          <a:xfrm>
            <a:off x="2124000" y="3021730"/>
            <a:ext cx="6888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C514A56-8FE5-4D65-98EE-388ED4F6F993}"/>
              </a:ext>
            </a:extLst>
          </p:cNvPr>
          <p:cNvSpPr txBox="1"/>
          <p:nvPr/>
        </p:nvSpPr>
        <p:spPr>
          <a:xfrm>
            <a:off x="3009900" y="359517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Request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819C8D-7FB2-4B71-883B-6690DD8902DB}"/>
              </a:ext>
            </a:extLst>
          </p:cNvPr>
          <p:cNvSpPr txBox="1"/>
          <p:nvPr/>
        </p:nvSpPr>
        <p:spPr>
          <a:xfrm>
            <a:off x="2812857" y="2852453"/>
            <a:ext cx="2094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http</a:t>
            </a:r>
            <a:r>
              <a:rPr lang="fr-FR" sz="1600" dirty="0">
                <a:cs typeface="Arial" panose="020B0604020202020204" pitchFamily="34" charset="0"/>
              </a:rPr>
              <a:t>s://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88.89.90.91</a:t>
            </a:r>
            <a:r>
              <a:rPr lang="fr-FR" sz="1600" dirty="0">
                <a:cs typeface="Arial" panose="020B0604020202020204" pitchFamily="34" charset="0"/>
              </a:rPr>
              <a:t>: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80</a:t>
            </a:r>
          </a:p>
          <a:p>
            <a:r>
              <a:rPr lang="fr-FR" sz="1600" dirty="0">
                <a:cs typeface="Arial" panose="020B0604020202020204" pitchFamily="34" charset="0"/>
              </a:rPr>
              <a:t>Host: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example.com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457B3C-5857-4FF4-AA71-77BF969E0CAD}"/>
              </a:ext>
            </a:extLst>
          </p:cNvPr>
          <p:cNvSpPr txBox="1"/>
          <p:nvPr/>
        </p:nvSpPr>
        <p:spPr>
          <a:xfrm>
            <a:off x="8570567" y="3210494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80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D83FCA-6A71-40D1-9DAD-2AD96E22385B}"/>
              </a:ext>
            </a:extLst>
          </p:cNvPr>
          <p:cNvSpPr txBox="1"/>
          <p:nvPr/>
        </p:nvSpPr>
        <p:spPr>
          <a:xfrm>
            <a:off x="8589617" y="4458269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9000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C89BD12-FA48-40B2-A74A-E554C9152E0B}"/>
              </a:ext>
            </a:extLst>
          </p:cNvPr>
          <p:cNvCxnSpPr>
            <a:cxnSpLocks/>
          </p:cNvCxnSpPr>
          <p:nvPr/>
        </p:nvCxnSpPr>
        <p:spPr>
          <a:xfrm flipV="1">
            <a:off x="6629400" y="3688062"/>
            <a:ext cx="694807" cy="276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BFFCC38-0CDA-4A06-9FD2-4492340A5838}"/>
              </a:ext>
            </a:extLst>
          </p:cNvPr>
          <p:cNvSpPr/>
          <p:nvPr/>
        </p:nvSpPr>
        <p:spPr>
          <a:xfrm>
            <a:off x="4552063" y="2215163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7FFD0241-3BB3-4EC9-A054-C0350E2C3495}"/>
              </a:ext>
            </a:extLst>
          </p:cNvPr>
          <p:cNvSpPr/>
          <p:nvPr/>
        </p:nvSpPr>
        <p:spPr>
          <a:xfrm>
            <a:off x="9919401" y="2653812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4526457C-A5DD-4F53-A8A2-F1E2B2BCE5BA}"/>
              </a:ext>
            </a:extLst>
          </p:cNvPr>
          <p:cNvSpPr/>
          <p:nvPr/>
        </p:nvSpPr>
        <p:spPr>
          <a:xfrm>
            <a:off x="1823818" y="2234213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9C84112-9347-4C82-9296-54498570C4CC}"/>
              </a:ext>
            </a:extLst>
          </p:cNvPr>
          <p:cNvSpPr txBox="1"/>
          <p:nvPr/>
        </p:nvSpPr>
        <p:spPr>
          <a:xfrm>
            <a:off x="8603904" y="5727363"/>
            <a:ext cx="18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993</a:t>
            </a:r>
          </a:p>
        </p:txBody>
      </p:sp>
    </p:spTree>
    <p:extLst>
      <p:ext uri="{BB962C8B-B14F-4D97-AF65-F5344CB8AC3E}">
        <p14:creationId xmlns:p14="http://schemas.microsoft.com/office/powerpoint/2010/main" val="2847090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C1A8F-7F4F-4BC4-8738-FB4B03AB6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389645"/>
            <a:ext cx="5498286" cy="5232119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404040"/>
                </a:solidFill>
                <a:latin typeface="Museo Sans"/>
              </a:rPr>
              <a:t>Unsigned 16 bits integer</a:t>
            </a:r>
          </a:p>
          <a:p>
            <a:pPr marL="0" indent="0" algn="l"/>
            <a:r>
              <a:rPr lang="en-US" sz="1800" dirty="0">
                <a:solidFill>
                  <a:srgbClr val="404040"/>
                </a:solidFill>
                <a:latin typeface="Museo Sans"/>
              </a:rPr>
              <a:t>Each computer has 65535 ports</a:t>
            </a:r>
          </a:p>
          <a:p>
            <a:pPr marL="0" indent="0" algn="l"/>
            <a:r>
              <a:rPr lang="en-US" sz="1800" dirty="0">
                <a:solidFill>
                  <a:srgbClr val="1B296A"/>
                </a:solidFill>
                <a:latin typeface="Museo Sans"/>
              </a:rPr>
              <a:t>A port is always associated with an IP address</a:t>
            </a:r>
          </a:p>
          <a:p>
            <a:pPr marL="0" indent="0" algn="l"/>
            <a:r>
              <a:rPr lang="en-US" sz="1800" dirty="0">
                <a:solidFill>
                  <a:srgbClr val="1B296A"/>
                </a:solidFill>
                <a:latin typeface="Museo Sans"/>
              </a:rPr>
              <a:t>Address IP + Port  = Communication endpoint</a:t>
            </a:r>
          </a:p>
          <a:p>
            <a:pPr marL="0" indent="0" algn="l"/>
            <a:endParaRPr lang="en-US" sz="1600" b="1" dirty="0">
              <a:solidFill>
                <a:schemeClr val="tx2"/>
              </a:solidFill>
              <a:latin typeface="Museo Sans"/>
            </a:endParaRPr>
          </a:p>
          <a:p>
            <a:pPr marL="0" indent="0" algn="l"/>
            <a:r>
              <a:rPr lang="en-US" sz="1600" b="1" dirty="0">
                <a:solidFill>
                  <a:schemeClr val="tx2"/>
                </a:solidFill>
                <a:latin typeface="Museo Sans"/>
              </a:rPr>
              <a:t>192.168.10.231</a:t>
            </a:r>
            <a:r>
              <a:rPr lang="en-US" sz="1600" dirty="0">
                <a:solidFill>
                  <a:schemeClr val="tx2"/>
                </a:solidFill>
                <a:latin typeface="Museo Sans"/>
              </a:rPr>
              <a:t>:</a:t>
            </a:r>
            <a:r>
              <a:rPr lang="en-US" sz="1600" b="1" dirty="0">
                <a:solidFill>
                  <a:schemeClr val="tx2"/>
                </a:solidFill>
                <a:latin typeface="Museo Sans"/>
              </a:rPr>
              <a:t>9000</a:t>
            </a:r>
          </a:p>
          <a:p>
            <a:pPr marL="0" indent="0" algn="l"/>
            <a:r>
              <a:rPr lang="en-US" sz="1400" b="1" dirty="0">
                <a:solidFill>
                  <a:srgbClr val="C00000"/>
                </a:solidFill>
                <a:latin typeface="Museo Sans"/>
              </a:rPr>
              <a:t>     Ip Address          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Museo Sans"/>
              </a:rPr>
              <a:t>Port</a:t>
            </a:r>
          </a:p>
          <a:p>
            <a:pPr marL="0" indent="0" algn="l"/>
            <a:endParaRPr lang="en-US" sz="1600" b="1" dirty="0">
              <a:solidFill>
                <a:schemeClr val="tx2"/>
              </a:solidFill>
              <a:latin typeface="Museo Sans"/>
            </a:endParaRPr>
          </a:p>
          <a:p>
            <a:pPr marL="0" indent="0" algn="l"/>
            <a:r>
              <a:rPr lang="en-US" sz="1600" b="1" dirty="0">
                <a:solidFill>
                  <a:schemeClr val="tx2"/>
                </a:solidFill>
                <a:latin typeface="Museo Sans"/>
              </a:rPr>
              <a:t> example.com</a:t>
            </a:r>
            <a:r>
              <a:rPr lang="en-US" sz="1600" dirty="0">
                <a:solidFill>
                  <a:schemeClr val="tx2"/>
                </a:solidFill>
                <a:latin typeface="Museo Sans"/>
              </a:rPr>
              <a:t>:</a:t>
            </a:r>
            <a:r>
              <a:rPr lang="en-US" sz="1600" b="1" dirty="0">
                <a:solidFill>
                  <a:schemeClr val="tx2"/>
                </a:solidFill>
                <a:latin typeface="Museo Sans"/>
              </a:rPr>
              <a:t>8080</a:t>
            </a:r>
          </a:p>
          <a:p>
            <a:pPr marL="0" indent="0" algn="l"/>
            <a:r>
              <a:rPr lang="en-US" sz="1400" b="1" dirty="0">
                <a:solidFill>
                  <a:srgbClr val="C00000"/>
                </a:solidFill>
                <a:latin typeface="Museo Sans"/>
              </a:rPr>
              <a:t> Domain Name    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Museo Sans"/>
              </a:rPr>
              <a:t>Port</a:t>
            </a:r>
          </a:p>
          <a:p>
            <a:pPr marL="0" indent="0" algn="l"/>
            <a:r>
              <a:rPr lang="en-US" sz="1100" b="1" dirty="0">
                <a:solidFill>
                  <a:srgbClr val="C00000"/>
                </a:solidFill>
                <a:latin typeface="Museo Sans"/>
              </a:rPr>
              <a:t>Translated to IP Address via DNS</a:t>
            </a:r>
          </a:p>
          <a:p>
            <a:pPr marL="0" indent="0" algn="l"/>
            <a:endParaRPr lang="en-US" sz="1600" b="1" dirty="0">
              <a:solidFill>
                <a:schemeClr val="tx2"/>
              </a:solidFill>
              <a:latin typeface="Museo Sans"/>
            </a:endParaRPr>
          </a:p>
          <a:p>
            <a:pPr marL="0" indent="0" algn="l"/>
            <a:r>
              <a:rPr lang="en-US" sz="1600" b="1" dirty="0">
                <a:solidFill>
                  <a:schemeClr val="tx2"/>
                </a:solidFill>
                <a:latin typeface="Museo Sans"/>
              </a:rPr>
              <a:t>http://  example.com</a:t>
            </a:r>
          </a:p>
          <a:p>
            <a:pPr marL="0" indent="0" algn="l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Museo Sans"/>
              </a:rPr>
              <a:t>Protocol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Museo Sans"/>
              </a:rPr>
              <a:t>  </a:t>
            </a:r>
            <a:r>
              <a:rPr lang="en-US" sz="1400" b="1" dirty="0">
                <a:solidFill>
                  <a:srgbClr val="C00000"/>
                </a:solidFill>
                <a:latin typeface="Museo Sans"/>
              </a:rPr>
              <a:t>Domain Name  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Museo Sans"/>
              </a:rPr>
              <a:t>No Port = Protocol Default Port</a:t>
            </a:r>
          </a:p>
          <a:p>
            <a:pPr marL="0" indent="0" algn="l"/>
            <a:r>
              <a:rPr lang="en-US" sz="1100" b="1" dirty="0">
                <a:solidFill>
                  <a:srgbClr val="C00000"/>
                </a:solidFill>
                <a:latin typeface="Museo Sans"/>
              </a:rPr>
              <a:t>                  Translated to IP via DNS</a:t>
            </a:r>
          </a:p>
          <a:p>
            <a:pPr marL="0" indent="0" algn="l"/>
            <a:endParaRPr lang="en-US" sz="1100" b="1" dirty="0">
              <a:solidFill>
                <a:srgbClr val="C00000"/>
              </a:solidFill>
              <a:latin typeface="Museo San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Software Ports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6D5582E9-C1FC-4FD5-BEFD-083ABB2DC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85" y="908049"/>
            <a:ext cx="4195191" cy="557088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E082DDB-303C-455C-8F20-1A39801AC491}"/>
              </a:ext>
            </a:extLst>
          </p:cNvPr>
          <p:cNvCxnSpPr>
            <a:cxnSpLocks/>
          </p:cNvCxnSpPr>
          <p:nvPr/>
        </p:nvCxnSpPr>
        <p:spPr>
          <a:xfrm>
            <a:off x="742950" y="3560762"/>
            <a:ext cx="1295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189C3BA-0571-4A51-BBA0-04EC7FCDE9FE}"/>
              </a:ext>
            </a:extLst>
          </p:cNvPr>
          <p:cNvCxnSpPr>
            <a:cxnSpLocks/>
          </p:cNvCxnSpPr>
          <p:nvPr/>
        </p:nvCxnSpPr>
        <p:spPr>
          <a:xfrm flipV="1">
            <a:off x="2600326" y="5839827"/>
            <a:ext cx="428624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501225E-D949-4791-825A-D7F05AD4FF08}"/>
              </a:ext>
            </a:extLst>
          </p:cNvPr>
          <p:cNvCxnSpPr>
            <a:cxnSpLocks/>
          </p:cNvCxnSpPr>
          <p:nvPr/>
        </p:nvCxnSpPr>
        <p:spPr>
          <a:xfrm>
            <a:off x="1423988" y="5846176"/>
            <a:ext cx="11191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ECFAAE-B72B-47F9-8E98-2B2344DC2BAB}"/>
              </a:ext>
            </a:extLst>
          </p:cNvPr>
          <p:cNvCxnSpPr>
            <a:cxnSpLocks/>
          </p:cNvCxnSpPr>
          <p:nvPr/>
        </p:nvCxnSpPr>
        <p:spPr>
          <a:xfrm flipV="1">
            <a:off x="2105026" y="3560762"/>
            <a:ext cx="428624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57CA507-3E7B-4F2C-8654-2850BB40088C}"/>
              </a:ext>
            </a:extLst>
          </p:cNvPr>
          <p:cNvSpPr/>
          <p:nvPr/>
        </p:nvSpPr>
        <p:spPr>
          <a:xfrm>
            <a:off x="657224" y="3206751"/>
            <a:ext cx="2047876" cy="752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792AEE-ED27-4232-A247-334B387AC2B4}"/>
              </a:ext>
            </a:extLst>
          </p:cNvPr>
          <p:cNvSpPr/>
          <p:nvPr/>
        </p:nvSpPr>
        <p:spPr>
          <a:xfrm>
            <a:off x="657223" y="4210050"/>
            <a:ext cx="2266951" cy="987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1C947F-2475-475D-AFDE-4126C665371B}"/>
              </a:ext>
            </a:extLst>
          </p:cNvPr>
          <p:cNvSpPr/>
          <p:nvPr/>
        </p:nvSpPr>
        <p:spPr>
          <a:xfrm>
            <a:off x="657224" y="5448303"/>
            <a:ext cx="4352926" cy="1025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340ACAE-AA30-4717-A71B-6C1C2D6B0BEA}"/>
              </a:ext>
            </a:extLst>
          </p:cNvPr>
          <p:cNvCxnSpPr>
            <a:cxnSpLocks/>
          </p:cNvCxnSpPr>
          <p:nvPr/>
        </p:nvCxnSpPr>
        <p:spPr>
          <a:xfrm>
            <a:off x="797719" y="4560301"/>
            <a:ext cx="11191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696D9C3-1B8F-4037-8876-6CB4EC90BB91}"/>
              </a:ext>
            </a:extLst>
          </p:cNvPr>
          <p:cNvCxnSpPr>
            <a:cxnSpLocks/>
          </p:cNvCxnSpPr>
          <p:nvPr/>
        </p:nvCxnSpPr>
        <p:spPr>
          <a:xfrm flipV="1">
            <a:off x="1972866" y="4558866"/>
            <a:ext cx="428624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92114C4-36E4-4136-B486-CF2FB15D9523}"/>
              </a:ext>
            </a:extLst>
          </p:cNvPr>
          <p:cNvCxnSpPr>
            <a:cxnSpLocks/>
          </p:cNvCxnSpPr>
          <p:nvPr/>
        </p:nvCxnSpPr>
        <p:spPr>
          <a:xfrm flipV="1">
            <a:off x="738185" y="5839827"/>
            <a:ext cx="657228" cy="6354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6495196-D72E-4430-86AC-04C770D69CD6}"/>
              </a:ext>
            </a:extLst>
          </p:cNvPr>
          <p:cNvCxnSpPr/>
          <p:nvPr/>
        </p:nvCxnSpPr>
        <p:spPr>
          <a:xfrm>
            <a:off x="1047750" y="4829175"/>
            <a:ext cx="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C633B8C6-8C1C-4973-8BC5-E2DC473D9AED}"/>
              </a:ext>
            </a:extLst>
          </p:cNvPr>
          <p:cNvCxnSpPr>
            <a:cxnSpLocks/>
          </p:cNvCxnSpPr>
          <p:nvPr/>
        </p:nvCxnSpPr>
        <p:spPr>
          <a:xfrm>
            <a:off x="1704975" y="6124575"/>
            <a:ext cx="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67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6D5582E9-C1FC-4FD5-BEFD-083ABB2DC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85" y="908049"/>
            <a:ext cx="4195191" cy="5570887"/>
          </a:xfrm>
          <a:prstGeom prst="rect">
            <a:avLst/>
          </a:prstGeom>
        </p:spPr>
      </p:pic>
      <p:pic>
        <p:nvPicPr>
          <p:cNvPr id="1026" name="Picture 2" descr="Decorating a Room With Many Doors? | ThriftyFun">
            <a:extLst>
              <a:ext uri="{FF2B5EF4-FFF2-40B4-BE49-F238E27FC236}">
                <a16:creationId xmlns:a16="http://schemas.microsoft.com/office/drawing/2014/main" id="{70F59EE4-7762-4DEC-BA72-CC46CC957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r="5675" b="864"/>
          <a:stretch/>
        </p:blipFill>
        <p:spPr bwMode="auto">
          <a:xfrm>
            <a:off x="72487" y="1292243"/>
            <a:ext cx="5982233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90BB2F-9D68-4DEE-ADF9-8DE6632FE33F}"/>
              </a:ext>
            </a:extLst>
          </p:cNvPr>
          <p:cNvSpPr txBox="1"/>
          <p:nvPr/>
        </p:nvSpPr>
        <p:spPr>
          <a:xfrm>
            <a:off x="666773" y="2192357"/>
            <a:ext cx="508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</a:rPr>
              <a:t>78               79               80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463A7D-934E-4338-8DE6-A2D80DEFC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558" y="4570374"/>
            <a:ext cx="948251" cy="60215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01FB32-86DF-475E-BF6E-9B81066C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28" y="3849346"/>
            <a:ext cx="507937" cy="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6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Software Ports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9BE910-7065-4CD8-B735-61750240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2951157"/>
            <a:ext cx="8046720" cy="34975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36554F-BA32-46AF-86EA-C53AC6B9D2D9}"/>
              </a:ext>
            </a:extLst>
          </p:cNvPr>
          <p:cNvSpPr txBox="1"/>
          <p:nvPr/>
        </p:nvSpPr>
        <p:spPr>
          <a:xfrm>
            <a:off x="3009900" y="5484323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Response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49BF8-C3F9-4F57-AE79-C15C552DA861}"/>
              </a:ext>
            </a:extLst>
          </p:cNvPr>
          <p:cNvSpPr txBox="1"/>
          <p:nvPr/>
        </p:nvSpPr>
        <p:spPr>
          <a:xfrm>
            <a:off x="600523" y="1471175"/>
            <a:ext cx="371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How to identify the targeted service ?</a:t>
            </a: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F8ECDD-6294-486D-AA87-36753B3C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3871"/>
          <a:stretch/>
        </p:blipFill>
        <p:spPr>
          <a:xfrm>
            <a:off x="0" y="2864294"/>
            <a:ext cx="2124000" cy="9155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E955FD-1B3C-4A95-BC4C-86DCC3B5966B}"/>
              </a:ext>
            </a:extLst>
          </p:cNvPr>
          <p:cNvSpPr txBox="1"/>
          <p:nvPr/>
        </p:nvSpPr>
        <p:spPr>
          <a:xfrm>
            <a:off x="5573242" y="5912029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cs typeface="Arial" panose="020B0604020202020204" pitchFamily="34" charset="0"/>
              </a:rPr>
              <a:t>88.89.90.91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07251D-6CE2-4789-87AC-EC92BE32CDC3}"/>
              </a:ext>
            </a:extLst>
          </p:cNvPr>
          <p:cNvCxnSpPr>
            <a:cxnSpLocks/>
          </p:cNvCxnSpPr>
          <p:nvPr/>
        </p:nvCxnSpPr>
        <p:spPr>
          <a:xfrm>
            <a:off x="2124000" y="3021730"/>
            <a:ext cx="6888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C514A56-8FE5-4D65-98EE-388ED4F6F993}"/>
              </a:ext>
            </a:extLst>
          </p:cNvPr>
          <p:cNvSpPr txBox="1"/>
          <p:nvPr/>
        </p:nvSpPr>
        <p:spPr>
          <a:xfrm>
            <a:off x="3009900" y="359517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Request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819C8D-7FB2-4B71-883B-6690DD8902DB}"/>
              </a:ext>
            </a:extLst>
          </p:cNvPr>
          <p:cNvSpPr txBox="1"/>
          <p:nvPr/>
        </p:nvSpPr>
        <p:spPr>
          <a:xfrm>
            <a:off x="2812857" y="2852453"/>
            <a:ext cx="2094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http</a:t>
            </a:r>
            <a:r>
              <a:rPr lang="fr-FR" sz="1600" dirty="0">
                <a:cs typeface="Arial" panose="020B0604020202020204" pitchFamily="34" charset="0"/>
              </a:rPr>
              <a:t>s://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88.89.90.91</a:t>
            </a:r>
            <a:r>
              <a:rPr lang="fr-FR" sz="1600" dirty="0">
                <a:cs typeface="Arial" panose="020B0604020202020204" pitchFamily="34" charset="0"/>
              </a:rPr>
              <a:t>: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80</a:t>
            </a:r>
          </a:p>
          <a:p>
            <a:r>
              <a:rPr lang="fr-FR" sz="1600" dirty="0">
                <a:cs typeface="Arial" panose="020B0604020202020204" pitchFamily="34" charset="0"/>
              </a:rPr>
              <a:t>Host: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example.com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457B3C-5857-4FF4-AA71-77BF969E0CAD}"/>
              </a:ext>
            </a:extLst>
          </p:cNvPr>
          <p:cNvSpPr txBox="1"/>
          <p:nvPr/>
        </p:nvSpPr>
        <p:spPr>
          <a:xfrm>
            <a:off x="8570567" y="3210494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80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D83FCA-6A71-40D1-9DAD-2AD96E22385B}"/>
              </a:ext>
            </a:extLst>
          </p:cNvPr>
          <p:cNvSpPr txBox="1"/>
          <p:nvPr/>
        </p:nvSpPr>
        <p:spPr>
          <a:xfrm>
            <a:off x="8589617" y="4458269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9000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C89BD12-FA48-40B2-A74A-E554C9152E0B}"/>
              </a:ext>
            </a:extLst>
          </p:cNvPr>
          <p:cNvCxnSpPr>
            <a:cxnSpLocks/>
          </p:cNvCxnSpPr>
          <p:nvPr/>
        </p:nvCxnSpPr>
        <p:spPr>
          <a:xfrm flipV="1">
            <a:off x="6629400" y="3688062"/>
            <a:ext cx="694807" cy="276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BFFCC38-0CDA-4A06-9FD2-4492340A5838}"/>
              </a:ext>
            </a:extLst>
          </p:cNvPr>
          <p:cNvSpPr/>
          <p:nvPr/>
        </p:nvSpPr>
        <p:spPr>
          <a:xfrm>
            <a:off x="4552063" y="2215163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7FFD0241-3BB3-4EC9-A054-C0350E2C3495}"/>
              </a:ext>
            </a:extLst>
          </p:cNvPr>
          <p:cNvSpPr/>
          <p:nvPr/>
        </p:nvSpPr>
        <p:spPr>
          <a:xfrm>
            <a:off x="9919401" y="2653812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4526457C-A5DD-4F53-A8A2-F1E2B2BCE5BA}"/>
              </a:ext>
            </a:extLst>
          </p:cNvPr>
          <p:cNvSpPr/>
          <p:nvPr/>
        </p:nvSpPr>
        <p:spPr>
          <a:xfrm>
            <a:off x="1823818" y="2234213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9C84112-9347-4C82-9296-54498570C4CC}"/>
              </a:ext>
            </a:extLst>
          </p:cNvPr>
          <p:cNvSpPr txBox="1"/>
          <p:nvPr/>
        </p:nvSpPr>
        <p:spPr>
          <a:xfrm>
            <a:off x="8603904" y="5727363"/>
            <a:ext cx="183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993</a:t>
            </a:r>
          </a:p>
        </p:txBody>
      </p:sp>
    </p:spTree>
    <p:extLst>
      <p:ext uri="{BB962C8B-B14F-4D97-AF65-F5344CB8AC3E}">
        <p14:creationId xmlns:p14="http://schemas.microsoft.com/office/powerpoint/2010/main" val="121671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Software Ports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9BE910-7065-4CD8-B735-61750240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2951157"/>
            <a:ext cx="8046720" cy="34975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36554F-BA32-46AF-86EA-C53AC6B9D2D9}"/>
              </a:ext>
            </a:extLst>
          </p:cNvPr>
          <p:cNvSpPr txBox="1"/>
          <p:nvPr/>
        </p:nvSpPr>
        <p:spPr>
          <a:xfrm>
            <a:off x="3009900" y="5484323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Response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49BF8-C3F9-4F57-AE79-C15C552DA861}"/>
              </a:ext>
            </a:extLst>
          </p:cNvPr>
          <p:cNvSpPr txBox="1"/>
          <p:nvPr/>
        </p:nvSpPr>
        <p:spPr>
          <a:xfrm>
            <a:off x="600523" y="1471175"/>
            <a:ext cx="379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How to identify the </a:t>
            </a:r>
            <a:r>
              <a:rPr lang="fr-FR" dirty="0" err="1"/>
              <a:t>targeted</a:t>
            </a:r>
            <a:r>
              <a:rPr lang="fr-FR" dirty="0"/>
              <a:t> </a:t>
            </a:r>
            <a:r>
              <a:rPr lang="fr-FR" dirty="0" err="1"/>
              <a:t>website</a:t>
            </a:r>
            <a:r>
              <a:rPr lang="fr-FR" dirty="0"/>
              <a:t> ?</a:t>
            </a: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F8ECDD-6294-486D-AA87-36753B3C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3871"/>
          <a:stretch/>
        </p:blipFill>
        <p:spPr>
          <a:xfrm>
            <a:off x="0" y="2864294"/>
            <a:ext cx="2124000" cy="9155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E955FD-1B3C-4A95-BC4C-86DCC3B5966B}"/>
              </a:ext>
            </a:extLst>
          </p:cNvPr>
          <p:cNvSpPr txBox="1"/>
          <p:nvPr/>
        </p:nvSpPr>
        <p:spPr>
          <a:xfrm>
            <a:off x="5573242" y="5912029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cs typeface="Arial" panose="020B0604020202020204" pitchFamily="34" charset="0"/>
              </a:rPr>
              <a:t>88.89.90.91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07251D-6CE2-4789-87AC-EC92BE32CDC3}"/>
              </a:ext>
            </a:extLst>
          </p:cNvPr>
          <p:cNvCxnSpPr>
            <a:cxnSpLocks/>
          </p:cNvCxnSpPr>
          <p:nvPr/>
        </p:nvCxnSpPr>
        <p:spPr>
          <a:xfrm>
            <a:off x="2124000" y="3021730"/>
            <a:ext cx="6888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C514A56-8FE5-4D65-98EE-388ED4F6F993}"/>
              </a:ext>
            </a:extLst>
          </p:cNvPr>
          <p:cNvSpPr txBox="1"/>
          <p:nvPr/>
        </p:nvSpPr>
        <p:spPr>
          <a:xfrm>
            <a:off x="3009900" y="359517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Request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819C8D-7FB2-4B71-883B-6690DD8902DB}"/>
              </a:ext>
            </a:extLst>
          </p:cNvPr>
          <p:cNvSpPr txBox="1"/>
          <p:nvPr/>
        </p:nvSpPr>
        <p:spPr>
          <a:xfrm>
            <a:off x="2812857" y="2852453"/>
            <a:ext cx="2094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http</a:t>
            </a:r>
            <a:r>
              <a:rPr lang="fr-FR" sz="1600" dirty="0">
                <a:cs typeface="Arial" panose="020B0604020202020204" pitchFamily="34" charset="0"/>
              </a:rPr>
              <a:t>s://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88.89.90.91</a:t>
            </a:r>
            <a:r>
              <a:rPr lang="fr-FR" sz="1600" dirty="0">
                <a:cs typeface="Arial" panose="020B0604020202020204" pitchFamily="34" charset="0"/>
              </a:rPr>
              <a:t>: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80</a:t>
            </a:r>
          </a:p>
          <a:p>
            <a:r>
              <a:rPr lang="fr-FR" sz="1600" dirty="0">
                <a:cs typeface="Arial" panose="020B0604020202020204" pitchFamily="34" charset="0"/>
              </a:rPr>
              <a:t>Host: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example.com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C89BD12-FA48-40B2-A74A-E554C9152E0B}"/>
              </a:ext>
            </a:extLst>
          </p:cNvPr>
          <p:cNvCxnSpPr>
            <a:cxnSpLocks/>
          </p:cNvCxnSpPr>
          <p:nvPr/>
        </p:nvCxnSpPr>
        <p:spPr>
          <a:xfrm flipV="1">
            <a:off x="6629400" y="3688062"/>
            <a:ext cx="694807" cy="276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BFFCC38-0CDA-4A06-9FD2-4492340A5838}"/>
              </a:ext>
            </a:extLst>
          </p:cNvPr>
          <p:cNvSpPr/>
          <p:nvPr/>
        </p:nvSpPr>
        <p:spPr>
          <a:xfrm>
            <a:off x="4552063" y="2215163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7FFD0241-3BB3-4EC9-A054-C0350E2C3495}"/>
              </a:ext>
            </a:extLst>
          </p:cNvPr>
          <p:cNvSpPr/>
          <p:nvPr/>
        </p:nvSpPr>
        <p:spPr>
          <a:xfrm>
            <a:off x="9919401" y="2653812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4526457C-A5DD-4F53-A8A2-F1E2B2BCE5BA}"/>
              </a:ext>
            </a:extLst>
          </p:cNvPr>
          <p:cNvSpPr/>
          <p:nvPr/>
        </p:nvSpPr>
        <p:spPr>
          <a:xfrm>
            <a:off x="1823818" y="2234213"/>
            <a:ext cx="249423" cy="5946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C1EA95-DE50-452B-98BA-034240335FAE}"/>
              </a:ext>
            </a:extLst>
          </p:cNvPr>
          <p:cNvSpPr/>
          <p:nvPr/>
        </p:nvSpPr>
        <p:spPr>
          <a:xfrm>
            <a:off x="7134225" y="4210050"/>
            <a:ext cx="1619250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ntify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457B3C-5857-4FF4-AA71-77BF969E0CAD}"/>
              </a:ext>
            </a:extLst>
          </p:cNvPr>
          <p:cNvSpPr txBox="1"/>
          <p:nvPr/>
        </p:nvSpPr>
        <p:spPr>
          <a:xfrm>
            <a:off x="8570567" y="3210494"/>
            <a:ext cx="20942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80</a:t>
            </a:r>
          </a:p>
          <a:p>
            <a:r>
              <a:rPr lang="fr-FR" sz="1600" b="1" u="sng" dirty="0"/>
              <a:t>Hosts :</a:t>
            </a:r>
          </a:p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example.com</a:t>
            </a:r>
          </a:p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/home/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example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/www/</a:t>
            </a:r>
          </a:p>
          <a:p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devoldere.net 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/home/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</a:rPr>
              <a:t>devoldere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/www/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A53CC6D1-1AD1-44E8-B050-0167227DF247}"/>
              </a:ext>
            </a:extLst>
          </p:cNvPr>
          <p:cNvSpPr/>
          <p:nvPr/>
        </p:nvSpPr>
        <p:spPr>
          <a:xfrm rot="5400000">
            <a:off x="5095214" y="2978957"/>
            <a:ext cx="249423" cy="5946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BE06B084-32CB-4A58-9578-F26801547777}"/>
              </a:ext>
            </a:extLst>
          </p:cNvPr>
          <p:cNvSpPr/>
          <p:nvPr/>
        </p:nvSpPr>
        <p:spPr>
          <a:xfrm>
            <a:off x="1191273" y="2229434"/>
            <a:ext cx="249423" cy="5946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BA7E324B-C8D0-4E18-8A47-C96C99A7EEC5}"/>
              </a:ext>
            </a:extLst>
          </p:cNvPr>
          <p:cNvSpPr/>
          <p:nvPr/>
        </p:nvSpPr>
        <p:spPr>
          <a:xfrm rot="16200000">
            <a:off x="8164109" y="3756805"/>
            <a:ext cx="249423" cy="5946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064F50-82DD-44B9-B32A-AE36D70A5F81}"/>
              </a:ext>
            </a:extLst>
          </p:cNvPr>
          <p:cNvSpPr/>
          <p:nvPr/>
        </p:nvSpPr>
        <p:spPr>
          <a:xfrm>
            <a:off x="8595691" y="3795659"/>
            <a:ext cx="1935547" cy="50598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34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Software Ports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9BE910-7065-4CD8-B735-61750240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2951157"/>
            <a:ext cx="8046720" cy="34975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36554F-BA32-46AF-86EA-C53AC6B9D2D9}"/>
              </a:ext>
            </a:extLst>
          </p:cNvPr>
          <p:cNvSpPr txBox="1"/>
          <p:nvPr/>
        </p:nvSpPr>
        <p:spPr>
          <a:xfrm>
            <a:off x="3009900" y="5484323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Response</a:t>
            </a:r>
            <a:endParaRPr lang="fr-FR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F8ECDD-6294-486D-AA87-36753B3C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3871"/>
          <a:stretch/>
        </p:blipFill>
        <p:spPr>
          <a:xfrm>
            <a:off x="0" y="2864294"/>
            <a:ext cx="2124000" cy="9155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E955FD-1B3C-4A95-BC4C-86DCC3B5966B}"/>
              </a:ext>
            </a:extLst>
          </p:cNvPr>
          <p:cNvSpPr txBox="1"/>
          <p:nvPr/>
        </p:nvSpPr>
        <p:spPr>
          <a:xfrm>
            <a:off x="5573242" y="5912029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cs typeface="Arial" panose="020B0604020202020204" pitchFamily="34" charset="0"/>
              </a:rPr>
              <a:t>88.89.90.91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07251D-6CE2-4789-87AC-EC92BE32CDC3}"/>
              </a:ext>
            </a:extLst>
          </p:cNvPr>
          <p:cNvCxnSpPr>
            <a:cxnSpLocks/>
          </p:cNvCxnSpPr>
          <p:nvPr/>
        </p:nvCxnSpPr>
        <p:spPr>
          <a:xfrm>
            <a:off x="2124000" y="3021730"/>
            <a:ext cx="6888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C514A56-8FE5-4D65-98EE-388ED4F6F993}"/>
              </a:ext>
            </a:extLst>
          </p:cNvPr>
          <p:cNvSpPr txBox="1"/>
          <p:nvPr/>
        </p:nvSpPr>
        <p:spPr>
          <a:xfrm>
            <a:off x="3009900" y="359517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Request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819C8D-7FB2-4B71-883B-6690DD8902DB}"/>
              </a:ext>
            </a:extLst>
          </p:cNvPr>
          <p:cNvSpPr txBox="1"/>
          <p:nvPr/>
        </p:nvSpPr>
        <p:spPr>
          <a:xfrm>
            <a:off x="2812857" y="2852453"/>
            <a:ext cx="2094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http</a:t>
            </a:r>
            <a:r>
              <a:rPr lang="fr-FR" sz="1600" dirty="0">
                <a:cs typeface="Arial" panose="020B0604020202020204" pitchFamily="34" charset="0"/>
              </a:rPr>
              <a:t>s://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88.89.90.91</a:t>
            </a:r>
            <a:r>
              <a:rPr lang="fr-FR" sz="1600" dirty="0">
                <a:cs typeface="Arial" panose="020B0604020202020204" pitchFamily="34" charset="0"/>
              </a:rPr>
              <a:t>:</a:t>
            </a:r>
            <a:r>
              <a:rPr lang="fr-FR" sz="1600" b="1" dirty="0">
                <a:solidFill>
                  <a:srgbClr val="FF0000"/>
                </a:solidFill>
                <a:cs typeface="Arial" panose="020B0604020202020204" pitchFamily="34" charset="0"/>
              </a:rPr>
              <a:t>80</a:t>
            </a:r>
          </a:p>
          <a:p>
            <a:r>
              <a:rPr lang="fr-FR" sz="1600" dirty="0">
                <a:cs typeface="Arial" panose="020B0604020202020204" pitchFamily="34" charset="0"/>
              </a:rPr>
              <a:t>Host: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example.com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457B3C-5857-4FF4-AA71-77BF969E0CAD}"/>
              </a:ext>
            </a:extLst>
          </p:cNvPr>
          <p:cNvSpPr txBox="1"/>
          <p:nvPr/>
        </p:nvSpPr>
        <p:spPr>
          <a:xfrm>
            <a:off x="8570567" y="3210494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</a:t>
            </a:r>
            <a:r>
              <a:rPr lang="fr-FR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D83FCA-6A71-40D1-9DAD-2AD96E22385B}"/>
              </a:ext>
            </a:extLst>
          </p:cNvPr>
          <p:cNvSpPr txBox="1"/>
          <p:nvPr/>
        </p:nvSpPr>
        <p:spPr>
          <a:xfrm>
            <a:off x="8589617" y="4458269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9000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C89BD12-FA48-40B2-A74A-E554C9152E0B}"/>
              </a:ext>
            </a:extLst>
          </p:cNvPr>
          <p:cNvCxnSpPr>
            <a:cxnSpLocks/>
          </p:cNvCxnSpPr>
          <p:nvPr/>
        </p:nvCxnSpPr>
        <p:spPr>
          <a:xfrm flipV="1">
            <a:off x="6629400" y="3688062"/>
            <a:ext cx="694807" cy="276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BFFCC38-0CDA-4A06-9FD2-4492340A5838}"/>
              </a:ext>
            </a:extLst>
          </p:cNvPr>
          <p:cNvSpPr/>
          <p:nvPr/>
        </p:nvSpPr>
        <p:spPr>
          <a:xfrm>
            <a:off x="4552063" y="2215163"/>
            <a:ext cx="249423" cy="6372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7FFD0241-3BB3-4EC9-A054-C0350E2C3495}"/>
              </a:ext>
            </a:extLst>
          </p:cNvPr>
          <p:cNvSpPr/>
          <p:nvPr/>
        </p:nvSpPr>
        <p:spPr>
          <a:xfrm>
            <a:off x="9919401" y="2215163"/>
            <a:ext cx="249423" cy="10333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98F634C8-E863-41CA-B495-05837113A20B}"/>
              </a:ext>
            </a:extLst>
          </p:cNvPr>
          <p:cNvSpPr/>
          <p:nvPr/>
        </p:nvSpPr>
        <p:spPr>
          <a:xfrm>
            <a:off x="2951090" y="2217918"/>
            <a:ext cx="249423" cy="60871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7BEB92-3560-4FAC-ACE5-EDDC38A32F4D}"/>
              </a:ext>
            </a:extLst>
          </p:cNvPr>
          <p:cNvSpPr txBox="1"/>
          <p:nvPr/>
        </p:nvSpPr>
        <p:spPr>
          <a:xfrm>
            <a:off x="2633549" y="1848586"/>
            <a:ext cx="7834425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Protocol</a:t>
            </a:r>
            <a:r>
              <a:rPr lang="en-US" dirty="0"/>
              <a:t>        +        </a:t>
            </a:r>
            <a:r>
              <a:rPr lang="en-US" dirty="0">
                <a:solidFill>
                  <a:srgbClr val="FF0000"/>
                </a:solidFill>
              </a:rPr>
              <a:t>Port</a:t>
            </a:r>
            <a:r>
              <a:rPr lang="en-US" dirty="0"/>
              <a:t>                       =                          </a:t>
            </a:r>
            <a:r>
              <a:rPr lang="en-US" dirty="0">
                <a:solidFill>
                  <a:srgbClr val="C00000"/>
                </a:solidFill>
              </a:rPr>
              <a:t>Protocol</a:t>
            </a:r>
            <a:r>
              <a:rPr lang="en-US" dirty="0"/>
              <a:t>   used on  </a:t>
            </a:r>
            <a:r>
              <a:rPr lang="en-US" dirty="0">
                <a:solidFill>
                  <a:srgbClr val="FF0000"/>
                </a:solidFill>
              </a:rPr>
              <a:t>server Port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EAA53967-0D45-453C-81F4-B954E19D5407}"/>
              </a:ext>
            </a:extLst>
          </p:cNvPr>
          <p:cNvSpPr/>
          <p:nvPr/>
        </p:nvSpPr>
        <p:spPr>
          <a:xfrm>
            <a:off x="7808840" y="2215162"/>
            <a:ext cx="249423" cy="80656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5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Human Communication Protocol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D1930B-89D3-4B98-918D-BDC6429A9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14"/>
            <a:ext cx="10691813" cy="53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 err="1"/>
              <a:t>Developer</a:t>
            </a:r>
            <a:r>
              <a:rPr lang="fr-FR" dirty="0"/>
              <a:t> Communication Protocol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D1930B-89D3-4B98-918D-BDC6429A9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14"/>
            <a:ext cx="10691813" cy="539594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F27438-1261-4EA9-B648-87704EE53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3894356"/>
            <a:ext cx="1034000" cy="10874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9BD583-7EB6-4D6B-B8C3-65DE395C1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348">
            <a:off x="4219561" y="1453339"/>
            <a:ext cx="2000250" cy="150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age 9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BDA05F92-2B66-447E-AEFC-03849DE5B8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864" r="3340" b="864"/>
          <a:stretch/>
        </p:blipFill>
        <p:spPr>
          <a:xfrm>
            <a:off x="9612060" y="3894356"/>
            <a:ext cx="936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4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Web Communication Protocol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D1930B-89D3-4B98-918D-BDC6429A9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29514"/>
            <a:ext cx="10691812" cy="53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56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Software Ports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9BE910-7065-4CD8-B735-617502407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4" y="2951157"/>
            <a:ext cx="8046720" cy="349758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36554F-BA32-46AF-86EA-C53AC6B9D2D9}"/>
              </a:ext>
            </a:extLst>
          </p:cNvPr>
          <p:cNvSpPr txBox="1"/>
          <p:nvPr/>
        </p:nvSpPr>
        <p:spPr>
          <a:xfrm>
            <a:off x="3009900" y="5484323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Response</a:t>
            </a:r>
            <a:endParaRPr lang="fr-FR" dirty="0"/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F8ECDD-6294-486D-AA87-36753B3C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3871"/>
          <a:stretch/>
        </p:blipFill>
        <p:spPr>
          <a:xfrm>
            <a:off x="0" y="2864294"/>
            <a:ext cx="2124000" cy="9155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E955FD-1B3C-4A95-BC4C-86DCC3B5966B}"/>
              </a:ext>
            </a:extLst>
          </p:cNvPr>
          <p:cNvSpPr txBox="1"/>
          <p:nvPr/>
        </p:nvSpPr>
        <p:spPr>
          <a:xfrm>
            <a:off x="5573242" y="5912029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cs typeface="Arial" panose="020B0604020202020204" pitchFamily="34" charset="0"/>
              </a:rPr>
              <a:t>88.89.90.91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07251D-6CE2-4789-87AC-EC92BE32CDC3}"/>
              </a:ext>
            </a:extLst>
          </p:cNvPr>
          <p:cNvCxnSpPr>
            <a:cxnSpLocks/>
          </p:cNvCxnSpPr>
          <p:nvPr/>
        </p:nvCxnSpPr>
        <p:spPr>
          <a:xfrm>
            <a:off x="2124000" y="3021730"/>
            <a:ext cx="68885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C514A56-8FE5-4D65-98EE-388ED4F6F993}"/>
              </a:ext>
            </a:extLst>
          </p:cNvPr>
          <p:cNvSpPr txBox="1"/>
          <p:nvPr/>
        </p:nvSpPr>
        <p:spPr>
          <a:xfrm>
            <a:off x="3009900" y="3595171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Request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819C8D-7FB2-4B71-883B-6690DD8902DB}"/>
              </a:ext>
            </a:extLst>
          </p:cNvPr>
          <p:cNvSpPr txBox="1"/>
          <p:nvPr/>
        </p:nvSpPr>
        <p:spPr>
          <a:xfrm>
            <a:off x="2812857" y="2852453"/>
            <a:ext cx="2094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http</a:t>
            </a:r>
            <a:r>
              <a:rPr lang="fr-FR" sz="1600" dirty="0">
                <a:cs typeface="Arial" panose="020B0604020202020204" pitchFamily="34" charset="0"/>
              </a:rPr>
              <a:t>s://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88.89.90.91</a:t>
            </a:r>
            <a:r>
              <a:rPr lang="fr-FR" sz="1600" dirty="0">
                <a:cs typeface="Arial" panose="020B0604020202020204" pitchFamily="34" charset="0"/>
              </a:rPr>
              <a:t>:</a:t>
            </a:r>
            <a:r>
              <a:rPr lang="fr-FR" sz="1600" b="1" dirty="0">
                <a:solidFill>
                  <a:srgbClr val="FF0000"/>
                </a:solidFill>
                <a:cs typeface="Arial" panose="020B0604020202020204" pitchFamily="34" charset="0"/>
              </a:rPr>
              <a:t>80</a:t>
            </a:r>
          </a:p>
          <a:p>
            <a:r>
              <a:rPr lang="fr-FR" sz="1600" dirty="0">
                <a:cs typeface="Arial" panose="020B0604020202020204" pitchFamily="34" charset="0"/>
              </a:rPr>
              <a:t>Host: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example.com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457B3C-5857-4FF4-AA71-77BF969E0CAD}"/>
              </a:ext>
            </a:extLst>
          </p:cNvPr>
          <p:cNvSpPr txBox="1"/>
          <p:nvPr/>
        </p:nvSpPr>
        <p:spPr>
          <a:xfrm>
            <a:off x="8570567" y="3210494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</a:t>
            </a:r>
            <a:r>
              <a:rPr lang="fr-FR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1D83FCA-6A71-40D1-9DAD-2AD96E22385B}"/>
              </a:ext>
            </a:extLst>
          </p:cNvPr>
          <p:cNvSpPr txBox="1"/>
          <p:nvPr/>
        </p:nvSpPr>
        <p:spPr>
          <a:xfrm>
            <a:off x="8589617" y="4458269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6">
                    <a:lumMod val="50000"/>
                  </a:schemeClr>
                </a:solidFill>
              </a:rPr>
              <a:t>Listening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on : 9000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C89BD12-FA48-40B2-A74A-E554C9152E0B}"/>
              </a:ext>
            </a:extLst>
          </p:cNvPr>
          <p:cNvCxnSpPr>
            <a:cxnSpLocks/>
          </p:cNvCxnSpPr>
          <p:nvPr/>
        </p:nvCxnSpPr>
        <p:spPr>
          <a:xfrm flipV="1">
            <a:off x="6629400" y="3688062"/>
            <a:ext cx="694807" cy="2764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BFFCC38-0CDA-4A06-9FD2-4492340A5838}"/>
              </a:ext>
            </a:extLst>
          </p:cNvPr>
          <p:cNvSpPr/>
          <p:nvPr/>
        </p:nvSpPr>
        <p:spPr>
          <a:xfrm>
            <a:off x="4552063" y="2215163"/>
            <a:ext cx="249423" cy="6372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7FFD0241-3BB3-4EC9-A054-C0350E2C3495}"/>
              </a:ext>
            </a:extLst>
          </p:cNvPr>
          <p:cNvSpPr/>
          <p:nvPr/>
        </p:nvSpPr>
        <p:spPr>
          <a:xfrm>
            <a:off x="9919401" y="2215163"/>
            <a:ext cx="249423" cy="10333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98F634C8-E863-41CA-B495-05837113A20B}"/>
              </a:ext>
            </a:extLst>
          </p:cNvPr>
          <p:cNvSpPr/>
          <p:nvPr/>
        </p:nvSpPr>
        <p:spPr>
          <a:xfrm>
            <a:off x="2951090" y="2217918"/>
            <a:ext cx="249423" cy="60871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7BEB92-3560-4FAC-ACE5-EDDC38A32F4D}"/>
              </a:ext>
            </a:extLst>
          </p:cNvPr>
          <p:cNvSpPr txBox="1"/>
          <p:nvPr/>
        </p:nvSpPr>
        <p:spPr>
          <a:xfrm>
            <a:off x="2633549" y="1848586"/>
            <a:ext cx="7834425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Protocol</a:t>
            </a:r>
            <a:r>
              <a:rPr lang="en-US" dirty="0"/>
              <a:t>        +        </a:t>
            </a:r>
            <a:r>
              <a:rPr lang="en-US" dirty="0">
                <a:solidFill>
                  <a:srgbClr val="FF0000"/>
                </a:solidFill>
              </a:rPr>
              <a:t>Port</a:t>
            </a:r>
            <a:r>
              <a:rPr lang="en-US" dirty="0"/>
              <a:t>                       =                          </a:t>
            </a:r>
            <a:r>
              <a:rPr lang="en-US" dirty="0">
                <a:solidFill>
                  <a:srgbClr val="C00000"/>
                </a:solidFill>
              </a:rPr>
              <a:t>Protocol</a:t>
            </a:r>
            <a:r>
              <a:rPr lang="en-US" dirty="0"/>
              <a:t>   used on  </a:t>
            </a:r>
            <a:r>
              <a:rPr lang="en-US" dirty="0">
                <a:solidFill>
                  <a:srgbClr val="FF0000"/>
                </a:solidFill>
              </a:rPr>
              <a:t>server Port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EAA53967-0D45-453C-81F4-B954E19D5407}"/>
              </a:ext>
            </a:extLst>
          </p:cNvPr>
          <p:cNvSpPr/>
          <p:nvPr/>
        </p:nvSpPr>
        <p:spPr>
          <a:xfrm>
            <a:off x="7808840" y="2215162"/>
            <a:ext cx="249423" cy="80656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6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12" y="136571"/>
            <a:ext cx="9158287" cy="1006429"/>
          </a:xfrm>
        </p:spPr>
        <p:txBody>
          <a:bodyPr/>
          <a:lstStyle/>
          <a:p>
            <a:r>
              <a:rPr lang="fr-FR" sz="7200" dirty="0"/>
              <a:t>Network Communication Basics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BF31A8-0810-4A52-8168-44B30F04D1F1}"/>
              </a:ext>
            </a:extLst>
          </p:cNvPr>
          <p:cNvSpPr txBox="1"/>
          <p:nvPr/>
        </p:nvSpPr>
        <p:spPr>
          <a:xfrm>
            <a:off x="3162299" y="2724150"/>
            <a:ext cx="6105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 Concepts</a:t>
            </a:r>
            <a:endParaRPr lang="fr-FR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 &lt;-&gt; Server</a:t>
            </a:r>
            <a:endParaRPr lang="fr-FR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 </a:t>
            </a:r>
            <a:r>
              <a:rPr lang="fr-FR" sz="2800" dirty="0" err="1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Protocols</a:t>
            </a:r>
            <a:endParaRPr lang="fr-FR" sz="2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7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C1A8F-7F4F-4BC4-8738-FB4B03AB6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531378"/>
            <a:ext cx="5133976" cy="901721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1B296A"/>
                </a:solidFill>
                <a:latin typeface="Museo Sans"/>
              </a:rPr>
              <a:t>Communication rules</a:t>
            </a:r>
          </a:p>
          <a:p>
            <a:pPr marL="0" indent="0" algn="l"/>
            <a:r>
              <a:rPr lang="en-US" sz="1800" dirty="0">
                <a:solidFill>
                  <a:srgbClr val="1B296A"/>
                </a:solidFill>
                <a:latin typeface="Museo Sans"/>
              </a:rPr>
              <a:t>Message format</a:t>
            </a:r>
          </a:p>
          <a:p>
            <a:pPr marL="0" indent="0" algn="l"/>
            <a:endParaRPr lang="en-US" sz="1800" dirty="0">
              <a:solidFill>
                <a:srgbClr val="1B296A"/>
              </a:solidFill>
              <a:latin typeface="Museo San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Network Communication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B5E03DD2-364E-4EAC-907A-59F75E30B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624" y="2752725"/>
            <a:ext cx="3657600" cy="33147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D3184327-EA52-421F-B0C9-C68B14983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5589" y="2752725"/>
            <a:ext cx="3657600" cy="33147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C70F794-77C6-4223-B560-5B2DD80D8594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H="1">
            <a:off x="2806023" y="4177389"/>
            <a:ext cx="3627999" cy="842168"/>
          </a:xfrm>
          <a:prstGeom prst="bentConnector2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5DEC080-DFAA-4891-BD1A-8E403AB37C95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650706" y="2752725"/>
            <a:ext cx="842169" cy="3659748"/>
          </a:xfrm>
          <a:prstGeom prst="bentConnector2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4AEB75B-4E85-4E49-B400-D62FCEB31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06" y="6107673"/>
            <a:ext cx="609600" cy="6096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F465EE6-1F0D-463F-9F8F-DA52F7FE1FE4}"/>
              </a:ext>
            </a:extLst>
          </p:cNvPr>
          <p:cNvSpPr txBox="1"/>
          <p:nvPr/>
        </p:nvSpPr>
        <p:spPr>
          <a:xfrm>
            <a:off x="3353835" y="238339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Sender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C68EB64-B033-4383-835F-653B613B04E8}"/>
              </a:ext>
            </a:extLst>
          </p:cNvPr>
          <p:cNvSpPr txBox="1"/>
          <p:nvPr/>
        </p:nvSpPr>
        <p:spPr>
          <a:xfrm>
            <a:off x="6605589" y="2383393"/>
            <a:ext cx="105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Recipient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A5FB0BB-9040-4A83-96C6-C793B07C8A04}"/>
              </a:ext>
            </a:extLst>
          </p:cNvPr>
          <p:cNvSpPr txBox="1"/>
          <p:nvPr/>
        </p:nvSpPr>
        <p:spPr>
          <a:xfrm>
            <a:off x="4429923" y="2943225"/>
            <a:ext cx="170020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Message format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CC55D9E-3813-4D2D-83F5-72898F88F962}"/>
              </a:ext>
            </a:extLst>
          </p:cNvPr>
          <p:cNvSpPr txBox="1"/>
          <p:nvPr/>
        </p:nvSpPr>
        <p:spPr>
          <a:xfrm>
            <a:off x="4608199" y="3816641"/>
            <a:ext cx="137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Flow Control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514788C-F8DB-4E47-AFAE-E8DC965EB519}"/>
              </a:ext>
            </a:extLst>
          </p:cNvPr>
          <p:cNvSpPr txBox="1"/>
          <p:nvPr/>
        </p:nvSpPr>
        <p:spPr>
          <a:xfrm>
            <a:off x="4445781" y="4619549"/>
            <a:ext cx="168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Routing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211D23D-613E-4BD5-8039-C7B2BB9EC891}"/>
              </a:ext>
            </a:extLst>
          </p:cNvPr>
          <p:cNvSpPr txBox="1"/>
          <p:nvPr/>
        </p:nvSpPr>
        <p:spPr>
          <a:xfrm>
            <a:off x="4663129" y="5516011"/>
            <a:ext cx="12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Signal Type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04D47A8-1726-40A9-96CF-27C6A37DB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19" y="864628"/>
            <a:ext cx="6667500" cy="7239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C4717DC-D294-4EA3-8718-1EBE57C6456B}"/>
              </a:ext>
            </a:extLst>
          </p:cNvPr>
          <p:cNvSpPr/>
          <p:nvPr/>
        </p:nvSpPr>
        <p:spPr>
          <a:xfrm>
            <a:off x="3815390" y="1211752"/>
            <a:ext cx="628804" cy="4354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827CFC75-07D8-4E8D-AC43-88D9099EDD0A}"/>
              </a:ext>
            </a:extLst>
          </p:cNvPr>
          <p:cNvCxnSpPr>
            <a:stCxn id="35" idx="2"/>
            <a:endCxn id="25" idx="0"/>
          </p:cNvCxnSpPr>
          <p:nvPr/>
        </p:nvCxnSpPr>
        <p:spPr>
          <a:xfrm rot="16200000" flipH="1">
            <a:off x="4056902" y="1720099"/>
            <a:ext cx="1296016" cy="1150236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37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COMMUNICATION PROTOCOLS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C1A8F-7F4F-4BC4-8738-FB4B03AB6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531379"/>
            <a:ext cx="5133976" cy="335522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1B296A"/>
                </a:solidFill>
                <a:latin typeface="Museo Sans"/>
              </a:rPr>
              <a:t>Encapsulation</a:t>
            </a:r>
          </a:p>
          <a:p>
            <a:pPr marL="0" indent="0" algn="l"/>
            <a:endParaRPr lang="en-US" sz="1800" dirty="0">
              <a:solidFill>
                <a:srgbClr val="1B296A"/>
              </a:solidFill>
              <a:latin typeface="Museo San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Communication Protocol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34F2E35-8B83-412E-B54F-98A140F0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1" y="1886494"/>
            <a:ext cx="8599949" cy="48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1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 descr="Badge 1 contour">
            <a:extLst>
              <a:ext uri="{FF2B5EF4-FFF2-40B4-BE49-F238E27FC236}">
                <a16:creationId xmlns:a16="http://schemas.microsoft.com/office/drawing/2014/main" id="{B295970D-374D-4C87-9047-D8BA4A4FB0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0019" y="2553494"/>
            <a:ext cx="914400" cy="914400"/>
          </a:xfrm>
        </p:spPr>
      </p:pic>
      <p:pic>
        <p:nvPicPr>
          <p:cNvPr id="19" name="Espace réservé du contenu 18" descr="Badge contour">
            <a:extLst>
              <a:ext uri="{FF2B5EF4-FFF2-40B4-BE49-F238E27FC236}">
                <a16:creationId xmlns:a16="http://schemas.microsoft.com/office/drawing/2014/main" id="{B3583844-C4EC-47CC-B918-32F7324CE2F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0788" y="2553494"/>
            <a:ext cx="914400" cy="914400"/>
          </a:xfrm>
        </p:spPr>
      </p:pic>
      <p:pic>
        <p:nvPicPr>
          <p:cNvPr id="21" name="Espace réservé du contenu 20" descr="Badge 3 contour">
            <a:extLst>
              <a:ext uri="{FF2B5EF4-FFF2-40B4-BE49-F238E27FC236}">
                <a16:creationId xmlns:a16="http://schemas.microsoft.com/office/drawing/2014/main" id="{15793CC3-9F65-4083-95AF-CE7AB0F1AAE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6306" y="2553494"/>
            <a:ext cx="914400" cy="914400"/>
          </a:xfrm>
        </p:spPr>
      </p:pic>
      <p:pic>
        <p:nvPicPr>
          <p:cNvPr id="23" name="Espace réservé du contenu 22" descr="Badge 4 contour">
            <a:extLst>
              <a:ext uri="{FF2B5EF4-FFF2-40B4-BE49-F238E27FC236}">
                <a16:creationId xmlns:a16="http://schemas.microsoft.com/office/drawing/2014/main" id="{1B789FF4-E6B2-449E-AF21-195015F265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7244" y="2553494"/>
            <a:ext cx="914400" cy="914400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AAC6E14C-8E91-448E-8FD8-DE1D4175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F80DB9C-289F-4A27-962B-1BB775968C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0CC2DFC1-044C-4333-B7B4-DC049E3278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8688" y="3625850"/>
            <a:ext cx="1897062" cy="1641475"/>
          </a:xfrm>
        </p:spPr>
        <p:txBody>
          <a:bodyPr/>
          <a:lstStyle/>
          <a:p>
            <a:r>
              <a:rPr lang="fr-FR" sz="2400" b="0" i="0" dirty="0">
                <a:solidFill>
                  <a:srgbClr val="404040"/>
                </a:solidFill>
                <a:effectLst/>
                <a:latin typeface="Museo Sans"/>
              </a:rPr>
              <a:t>An IP Address identifies a </a:t>
            </a:r>
            <a:r>
              <a:rPr lang="fr-FR" sz="2400" b="0" i="0" dirty="0" err="1">
                <a:solidFill>
                  <a:srgbClr val="404040"/>
                </a:solidFill>
                <a:effectLst/>
                <a:latin typeface="Museo Sans"/>
              </a:rPr>
              <a:t>device</a:t>
            </a:r>
            <a:r>
              <a:rPr lang="fr-FR" sz="2400" b="0" i="0" dirty="0">
                <a:solidFill>
                  <a:srgbClr val="404040"/>
                </a:solidFill>
                <a:effectLst/>
                <a:latin typeface="Museo Sans"/>
              </a:rPr>
              <a:t> on a network</a:t>
            </a:r>
            <a:endParaRPr lang="fr-FR" sz="2400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01B06F5-BBFD-4723-9C5F-32C17CBD439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05150" y="3630590"/>
            <a:ext cx="2240756" cy="1641475"/>
          </a:xfrm>
        </p:spPr>
        <p:txBody>
          <a:bodyPr/>
          <a:lstStyle/>
          <a:p>
            <a:r>
              <a:rPr lang="fr-FR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Museo Sans"/>
              </a:rPr>
              <a:t>A Domain Name </a:t>
            </a:r>
            <a:r>
              <a:rPr lang="fr-FR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Museo Sans"/>
              </a:rPr>
              <a:t>redirects</a:t>
            </a:r>
            <a:r>
              <a:rPr lang="fr-FR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Museo Sans"/>
              </a:rPr>
              <a:t> to an </a:t>
            </a:r>
            <a:r>
              <a:rPr lang="fr-FR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Museo Sans"/>
              </a:rPr>
              <a:t>address</a:t>
            </a:r>
            <a:r>
              <a:rPr lang="fr-FR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Museo Sans"/>
              </a:rPr>
              <a:t> IP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459FF5F-7614-49CA-A875-6A5F07474B0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FR" sz="2400" b="0" i="0" dirty="0">
                <a:solidFill>
                  <a:srgbClr val="404040"/>
                </a:solidFill>
                <a:effectLst/>
                <a:latin typeface="Museo Sans"/>
              </a:rPr>
              <a:t>URL </a:t>
            </a:r>
            <a:r>
              <a:rPr lang="fr-FR" sz="2400" b="0" i="0" dirty="0" err="1">
                <a:solidFill>
                  <a:srgbClr val="404040"/>
                </a:solidFill>
                <a:effectLst/>
                <a:latin typeface="Museo Sans"/>
              </a:rPr>
              <a:t>is</a:t>
            </a:r>
            <a:r>
              <a:rPr lang="fr-FR" sz="2400" b="0" i="0" dirty="0">
                <a:solidFill>
                  <a:srgbClr val="404040"/>
                </a:solidFill>
                <a:effectLst/>
                <a:latin typeface="Museo Sans"/>
              </a:rPr>
              <a:t> </a:t>
            </a:r>
            <a:r>
              <a:rPr lang="fr-FR" sz="2400" b="0" i="0" dirty="0" err="1">
                <a:solidFill>
                  <a:srgbClr val="404040"/>
                </a:solidFill>
                <a:effectLst/>
                <a:latin typeface="Museo Sans"/>
              </a:rPr>
              <a:t>used</a:t>
            </a:r>
            <a:r>
              <a:rPr lang="fr-FR" sz="2400" b="0" i="0" dirty="0">
                <a:solidFill>
                  <a:srgbClr val="404040"/>
                </a:solidFill>
                <a:effectLst/>
                <a:latin typeface="Museo Sans"/>
              </a:rPr>
              <a:t> to </a:t>
            </a:r>
            <a:r>
              <a:rPr lang="fr-FR" sz="2400" b="0" i="0" dirty="0" err="1">
                <a:solidFill>
                  <a:srgbClr val="404040"/>
                </a:solidFill>
                <a:effectLst/>
                <a:latin typeface="Museo Sans"/>
              </a:rPr>
              <a:t>send</a:t>
            </a:r>
            <a:r>
              <a:rPr lang="fr-FR" sz="2400" b="0" i="0" dirty="0">
                <a:solidFill>
                  <a:srgbClr val="404040"/>
                </a:solidFill>
                <a:effectLst/>
                <a:latin typeface="Museo Sans"/>
              </a:rPr>
              <a:t> messages to a server </a:t>
            </a:r>
            <a:endParaRPr lang="fr-FR" sz="2400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4EA89F8E-53F7-4E1E-A981-6E63E295E88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65244" y="3645056"/>
            <a:ext cx="2507456" cy="1641475"/>
          </a:xfrm>
        </p:spPr>
        <p:txBody>
          <a:bodyPr/>
          <a:lstStyle/>
          <a:p>
            <a:r>
              <a:rPr lang="fr-FR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Museo Sans"/>
              </a:rPr>
              <a:t>A Communication Protocol </a:t>
            </a:r>
            <a:r>
              <a:rPr lang="fr-FR" sz="2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Museo Sans"/>
              </a:rPr>
              <a:t>defines</a:t>
            </a:r>
            <a:r>
              <a:rPr lang="fr-FR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Museo Sans"/>
              </a:rPr>
              <a:t> the messages format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16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D361A10-D90A-439B-8BD0-F95042E0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32BECF7-029E-4670-A761-C3D1AD04888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404040"/>
                </a:solidFill>
                <a:effectLst/>
                <a:latin typeface="+mn-lt"/>
              </a:rPr>
              <a:t>L</a:t>
            </a:r>
            <a:r>
              <a:rPr lang="en-US" b="0" i="0" dirty="0">
                <a:solidFill>
                  <a:srgbClr val="404040"/>
                </a:solidFill>
                <a:effectLst/>
                <a:latin typeface="+mn-lt"/>
              </a:rPr>
              <a:t>earn more about client / server communication</a:t>
            </a:r>
            <a:endParaRPr lang="fr-FR" b="0" i="0" dirty="0">
              <a:solidFill>
                <a:srgbClr val="404040"/>
              </a:solidFill>
              <a:effectLst/>
              <a:latin typeface="+mn-lt"/>
            </a:endParaRPr>
          </a:p>
          <a:p>
            <a:br>
              <a:rPr lang="fr-FR" dirty="0"/>
            </a:br>
            <a:r>
              <a:rPr lang="fr-FR" dirty="0"/>
              <a:t>(</a:t>
            </a:r>
            <a:r>
              <a:rPr lang="fr-FR" dirty="0">
                <a:latin typeface="+mn-lt"/>
              </a:rPr>
              <a:t>French Resource)</a:t>
            </a:r>
            <a:endParaRPr lang="fr-FR" b="0" i="0" dirty="0">
              <a:solidFill>
                <a:srgbClr val="404040"/>
              </a:solidFill>
              <a:effectLst/>
              <a:latin typeface="+mn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51A72A9-A371-4BA6-8769-2E23D21D8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Find</a:t>
            </a:r>
            <a:r>
              <a:rPr lang="fr-FR" dirty="0"/>
              <a:t> out more</a:t>
            </a:r>
          </a:p>
          <a:p>
            <a:endParaRPr lang="fr-FR" dirty="0"/>
          </a:p>
        </p:txBody>
      </p:sp>
      <p:pic>
        <p:nvPicPr>
          <p:cNvPr id="19" name="Espace réservé du contenu 18" descr="Badge 1 contour">
            <a:extLst>
              <a:ext uri="{FF2B5EF4-FFF2-40B4-BE49-F238E27FC236}">
                <a16:creationId xmlns:a16="http://schemas.microsoft.com/office/drawing/2014/main" id="{1B479826-23A1-4097-9322-029E97FF43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1" y="2806700"/>
            <a:ext cx="723900" cy="723900"/>
          </a:xfrm>
        </p:spPr>
      </p:pic>
      <p:pic>
        <p:nvPicPr>
          <p:cNvPr id="17" name="Espace réservé du contenu 16" descr="Badge contour">
            <a:extLst>
              <a:ext uri="{FF2B5EF4-FFF2-40B4-BE49-F238E27FC236}">
                <a16:creationId xmlns:a16="http://schemas.microsoft.com/office/drawing/2014/main" id="{A3388640-5655-4220-894C-17547A80925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625" y="3711575"/>
            <a:ext cx="723900" cy="723900"/>
          </a:xfrm>
        </p:spPr>
      </p:pic>
      <p:pic>
        <p:nvPicPr>
          <p:cNvPr id="21" name="Espace réservé du contenu 20" descr="Badge 3 contour">
            <a:extLst>
              <a:ext uri="{FF2B5EF4-FFF2-40B4-BE49-F238E27FC236}">
                <a16:creationId xmlns:a16="http://schemas.microsoft.com/office/drawing/2014/main" id="{35E8860D-1A8A-4555-BA76-D3273C3242C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625" y="4610100"/>
            <a:ext cx="723900" cy="723900"/>
          </a:xfr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B73B830-E2BE-4D57-A54A-AA69B7EADB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3934" y="3021213"/>
            <a:ext cx="3265487" cy="690361"/>
          </a:xfrm>
        </p:spPr>
        <p:txBody>
          <a:bodyPr/>
          <a:lstStyle/>
          <a:p>
            <a:r>
              <a:rPr lang="fr-FR" sz="1200" b="1" i="0" dirty="0">
                <a:solidFill>
                  <a:srgbClr val="404040"/>
                </a:solidFill>
                <a:effectLst/>
                <a:latin typeface="Museo Sans"/>
              </a:rPr>
              <a:t>Les réseaux TCP/IP</a:t>
            </a:r>
            <a:br>
              <a:rPr lang="fr-FR" b="1" i="0" dirty="0">
                <a:solidFill>
                  <a:srgbClr val="404040"/>
                </a:solidFill>
                <a:effectLst/>
                <a:latin typeface="Museo Sans"/>
              </a:rPr>
            </a:br>
            <a:r>
              <a:rPr lang="fr-FR" dirty="0">
                <a:latin typeface="+mn-lt"/>
                <a:hlinkClick r:id="rId8"/>
              </a:rPr>
              <a:t>https://openclassrooms.com/fr/courses/857447-apprenez-le-fonctionnement-des-reseaux-tcp-ip</a:t>
            </a:r>
            <a:r>
              <a:rPr lang="fr-FR" dirty="0">
                <a:latin typeface="+mn-lt"/>
              </a:rPr>
              <a:t> </a:t>
            </a:r>
            <a:endParaRPr lang="fr-FR" sz="1400" dirty="0">
              <a:latin typeface="+mn-lt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BC747ED-1E74-40AD-B644-2A333A5609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4" y="3902667"/>
            <a:ext cx="3265487" cy="532807"/>
          </a:xfrm>
        </p:spPr>
        <p:txBody>
          <a:bodyPr/>
          <a:lstStyle/>
          <a:p>
            <a:r>
              <a:rPr lang="fr-FR" sz="1200" b="1" i="0" dirty="0">
                <a:solidFill>
                  <a:srgbClr val="404040"/>
                </a:solidFill>
                <a:effectLst/>
                <a:latin typeface="Museo Sans"/>
              </a:rPr>
              <a:t>Le protocole HTTP</a:t>
            </a:r>
            <a:br>
              <a:rPr lang="fr-FR" b="0" i="0" dirty="0">
                <a:solidFill>
                  <a:srgbClr val="404040"/>
                </a:solidFill>
                <a:effectLst/>
                <a:latin typeface="Museo Sans"/>
              </a:rPr>
            </a:br>
            <a:r>
              <a:rPr lang="fr-FR" b="0" i="0" dirty="0">
                <a:solidFill>
                  <a:srgbClr val="404040"/>
                </a:solidFill>
                <a:effectLst/>
                <a:latin typeface="+mn-lt"/>
                <a:hlinkClick r:id="rId9"/>
              </a:rPr>
              <a:t>https://developer.mozilla.org/fr/docs/Web/HTTP/Basics_of_HTTP</a:t>
            </a:r>
            <a:r>
              <a:rPr lang="fr-FR" b="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8F049E8-0228-43E4-8BFE-EE4E54C089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20639" y="4784122"/>
            <a:ext cx="3265487" cy="549878"/>
          </a:xfrm>
        </p:spPr>
        <p:txBody>
          <a:bodyPr/>
          <a:lstStyle/>
          <a:p>
            <a:r>
              <a:rPr lang="fr-FR" sz="1100" b="1" i="0" dirty="0">
                <a:solidFill>
                  <a:srgbClr val="404040"/>
                </a:solidFill>
                <a:effectLst/>
                <a:latin typeface="Museo Sans"/>
              </a:rPr>
              <a:t>Les URL</a:t>
            </a:r>
            <a:br>
              <a:rPr lang="fr-FR" sz="1100" b="1" i="0" dirty="0">
                <a:solidFill>
                  <a:srgbClr val="404040"/>
                </a:solidFill>
                <a:effectLst/>
                <a:latin typeface="Museo Sans"/>
              </a:rPr>
            </a:br>
            <a:r>
              <a:rPr lang="fr-FR" sz="1100" i="0" dirty="0">
                <a:solidFill>
                  <a:srgbClr val="404040"/>
                </a:solidFill>
                <a:effectLst/>
                <a:latin typeface="+mn-lt"/>
                <a:hlinkClick r:id="rId10"/>
              </a:rPr>
              <a:t>https://developer.mozilla.org/fr/docs/Learn/Common_questions/What_is_a_URL</a:t>
            </a:r>
            <a:r>
              <a:rPr lang="fr-FR" sz="1100" i="0" dirty="0">
                <a:solidFill>
                  <a:srgbClr val="404040"/>
                </a:solidFill>
                <a:effectLst/>
                <a:latin typeface="+mn-lt"/>
              </a:rPr>
              <a:t> </a:t>
            </a:r>
            <a:br>
              <a:rPr lang="fr-FR" sz="1100" b="1" i="0" dirty="0">
                <a:solidFill>
                  <a:srgbClr val="404040"/>
                </a:solidFill>
                <a:effectLst/>
                <a:latin typeface="Museo Sans"/>
              </a:rPr>
            </a:br>
            <a:endParaRPr lang="fr-FR" dirty="0"/>
          </a:p>
        </p:txBody>
      </p:sp>
      <p:pic>
        <p:nvPicPr>
          <p:cNvPr id="1026" name="Picture 2" descr="E-Learning | Vanderbilt Industries">
            <a:extLst>
              <a:ext uri="{FF2B5EF4-FFF2-40B4-BE49-F238E27FC236}">
                <a16:creationId xmlns:a16="http://schemas.microsoft.com/office/drawing/2014/main" id="{FE63C38B-1932-4559-B2D4-FCBAB157C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4246"/>
          <a:stretch/>
        </p:blipFill>
        <p:spPr bwMode="auto">
          <a:xfrm>
            <a:off x="4925511" y="1674254"/>
            <a:ext cx="5629704" cy="41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89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résolu] Yann Le Gac toujours sur le fort ? - Page 2">
            <a:extLst>
              <a:ext uri="{FF2B5EF4-FFF2-40B4-BE49-F238E27FC236}">
                <a16:creationId xmlns:a16="http://schemas.microsoft.com/office/drawing/2014/main" id="{A1209C0C-D69A-439C-9971-6C3CC746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" y="2747518"/>
            <a:ext cx="1522095" cy="277558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es Cerveaux | TF1">
            <a:extLst>
              <a:ext uri="{FF2B5EF4-FFF2-40B4-BE49-F238E27FC236}">
                <a16:creationId xmlns:a16="http://schemas.microsoft.com/office/drawing/2014/main" id="{32C7B4F2-BAA7-47CE-922B-3AF5C280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84" y="2677298"/>
            <a:ext cx="282702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F5423BB-63AD-4EB9-89A3-46D0CEE3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31" y="336119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E0861DE8-9ECD-4A2F-92AC-E1256FD0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79" y="5707850"/>
            <a:ext cx="9352053" cy="1329252"/>
          </a:xfrm>
        </p:spPr>
        <p:txBody>
          <a:bodyPr/>
          <a:lstStyle/>
          <a:p>
            <a:r>
              <a:rPr lang="fr-FR" dirty="0"/>
              <a:t>Débat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93873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550CCD9-63E2-4408-B86B-84E2ECCD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63" y="1753629"/>
            <a:ext cx="7926949" cy="741922"/>
          </a:xfrm>
        </p:spPr>
        <p:txBody>
          <a:bodyPr/>
          <a:lstStyle/>
          <a:p>
            <a:r>
              <a:rPr lang="fr-FR" sz="4400" dirty="0"/>
              <a:t>Networks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8C5D63A-C8F8-42B8-BD6E-F860E3AF9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B1674E-59C3-443E-8B50-91ECD20FD2A9}"/>
              </a:ext>
            </a:extLst>
          </p:cNvPr>
          <p:cNvSpPr txBox="1"/>
          <p:nvPr/>
        </p:nvSpPr>
        <p:spPr>
          <a:xfrm>
            <a:off x="2314575" y="3381375"/>
            <a:ext cx="35549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IP Address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IP Networks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Domain Name System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Domain Name Structure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45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NETWORKS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C1A8F-7F4F-4BC4-8738-FB4B03AB6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531379"/>
            <a:ext cx="5133976" cy="1888096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404040"/>
                </a:solidFill>
                <a:latin typeface="Museo Sans"/>
              </a:rPr>
              <a:t>A</a:t>
            </a:r>
            <a:r>
              <a:rPr lang="en-US" sz="1800" b="0" i="0" dirty="0">
                <a:solidFill>
                  <a:srgbClr val="404040"/>
                </a:solidFill>
                <a:effectLst/>
                <a:latin typeface="Museo Sans"/>
              </a:rPr>
              <a:t>ny device connected to a network has an IP address</a:t>
            </a:r>
          </a:p>
          <a:p>
            <a:pPr marL="0" indent="0" algn="l"/>
            <a:r>
              <a:rPr lang="en-US" sz="1800" dirty="0">
                <a:solidFill>
                  <a:srgbClr val="404040"/>
                </a:solidFill>
                <a:latin typeface="Museo Sans"/>
              </a:rPr>
              <a:t>The IP address identifies the device on its network</a:t>
            </a:r>
          </a:p>
          <a:p>
            <a:pPr algn="l"/>
            <a:r>
              <a:rPr lang="en-US" sz="1800" dirty="0">
                <a:solidFill>
                  <a:srgbClr val="404040"/>
                </a:solidFill>
                <a:latin typeface="Museo Sans"/>
              </a:rPr>
              <a:t>2 IP Address versions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Museo Sans"/>
              </a:rPr>
              <a:t>IPv4 :   32 bits length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Museo Sans"/>
              </a:rPr>
              <a:t>IPv6 : 128 bits length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IP Address</a:t>
            </a:r>
          </a:p>
        </p:txBody>
      </p:sp>
      <p:pic>
        <p:nvPicPr>
          <p:cNvPr id="7" name="Image 6" descr="Une image contenant texte, télévision, écran, surveillant&#10;&#10;Description générée automatiquement">
            <a:extLst>
              <a:ext uri="{FF2B5EF4-FFF2-40B4-BE49-F238E27FC236}">
                <a16:creationId xmlns:a16="http://schemas.microsoft.com/office/drawing/2014/main" id="{101D8413-7C95-4647-B110-CB445706F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869949"/>
            <a:ext cx="4200525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54D7C39A-76CC-4A59-AB5D-DF1BC0E99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24543"/>
              </p:ext>
            </p:extLst>
          </p:nvPr>
        </p:nvGraphicFramePr>
        <p:xfrm>
          <a:off x="921550" y="3594053"/>
          <a:ext cx="8460575" cy="296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675">
                  <a:extLst>
                    <a:ext uri="{9D8B030D-6E8A-4147-A177-3AD203B41FA5}">
                      <a16:colId xmlns:a16="http://schemas.microsoft.com/office/drawing/2014/main" val="1531901626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89348525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78177"/>
                  </a:ext>
                </a:extLst>
              </a:tr>
              <a:tr h="25523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350256"/>
                  </a:ext>
                </a:extLst>
              </a:tr>
            </a:tbl>
          </a:graphicData>
        </a:graphic>
      </p:graphicFrame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B6B4387D-B717-48D0-BFA5-0CE3B22CC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75" y="4063932"/>
            <a:ext cx="4210050" cy="24479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AFB96D-4B0F-41F5-A826-99DC022A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79" y="4063995"/>
            <a:ext cx="4036695" cy="24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1C9BB85-480D-425F-97A9-50738E78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94" y="874712"/>
            <a:ext cx="6715125" cy="5486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NETWORKS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C1A8F-7F4F-4BC4-8738-FB4B03AB6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531379"/>
            <a:ext cx="5133976" cy="1888096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404040"/>
                </a:solidFill>
                <a:latin typeface="Museo Sans"/>
              </a:rPr>
              <a:t>A gateway connects 2 networks (router, internet box)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Museo Sans"/>
              </a:rPr>
              <a:t>Your internet box connects your local network with your ISP network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Museo Sans"/>
              </a:rPr>
              <a:t>Your ISP network connects you with other networks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latin typeface="Museo Sans"/>
              </a:rPr>
              <a:t>All interconnected networks = internet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IP Networks</a:t>
            </a:r>
          </a:p>
        </p:txBody>
      </p:sp>
    </p:spTree>
    <p:extLst>
      <p:ext uri="{BB962C8B-B14F-4D97-AF65-F5344CB8AC3E}">
        <p14:creationId xmlns:p14="http://schemas.microsoft.com/office/powerpoint/2010/main" val="22781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NETWORKS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C1A8F-7F4F-4BC4-8738-FB4B03AB6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531379"/>
            <a:ext cx="5133976" cy="1888096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404040"/>
                </a:solidFill>
                <a:latin typeface="Museo Sans"/>
              </a:rPr>
              <a:t>Remember 1 IP address         =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useo Sans"/>
              </a:rPr>
              <a:t>easy</a:t>
            </a:r>
          </a:p>
          <a:p>
            <a:pPr marL="0" indent="0" algn="l"/>
            <a:r>
              <a:rPr lang="en-US" sz="1800" dirty="0">
                <a:solidFill>
                  <a:srgbClr val="404040"/>
                </a:solidFill>
                <a:latin typeface="Museo Sans"/>
              </a:rPr>
              <a:t>Remember 100 IP addresses = </a:t>
            </a:r>
            <a:r>
              <a:rPr lang="en-US" sz="1800" dirty="0">
                <a:solidFill>
                  <a:srgbClr val="C00000"/>
                </a:solidFill>
                <a:latin typeface="Museo Sans"/>
              </a:rPr>
              <a:t>not easy</a:t>
            </a:r>
          </a:p>
          <a:p>
            <a:pPr marL="0" indent="0" algn="l"/>
            <a:endParaRPr lang="en-US" sz="1800" dirty="0">
              <a:solidFill>
                <a:srgbClr val="1B296A"/>
              </a:solidFill>
              <a:latin typeface="Museo Sans"/>
            </a:endParaRPr>
          </a:p>
          <a:p>
            <a:pPr marL="0" indent="0" algn="l"/>
            <a:r>
              <a:rPr lang="en-US" sz="1800" dirty="0">
                <a:solidFill>
                  <a:srgbClr val="1B296A"/>
                </a:solidFill>
                <a:latin typeface="Museo Sans"/>
              </a:rPr>
              <a:t>Solution ? Use Domain names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Domain Name System (DNS)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5E4751-E871-49A8-99AB-56A6C6F24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879474"/>
            <a:ext cx="6715125" cy="5486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1244ABE-2B5E-4EEB-9D31-0CB2AC0AD9DF}"/>
              </a:ext>
            </a:extLst>
          </p:cNvPr>
          <p:cNvSpPr txBox="1"/>
          <p:nvPr/>
        </p:nvSpPr>
        <p:spPr>
          <a:xfrm>
            <a:off x="5969290" y="772729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CRM-UC-3620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455635-A949-4C2F-8FE8-8E19DEF29C40}"/>
              </a:ext>
            </a:extLst>
          </p:cNvPr>
          <p:cNvSpPr txBox="1"/>
          <p:nvPr/>
        </p:nvSpPr>
        <p:spPr>
          <a:xfrm>
            <a:off x="7159915" y="772729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CRM-UC-3621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80F612-691F-4B10-B1D5-76F05F89B638}"/>
              </a:ext>
            </a:extLst>
          </p:cNvPr>
          <p:cNvSpPr txBox="1"/>
          <p:nvPr/>
        </p:nvSpPr>
        <p:spPr>
          <a:xfrm>
            <a:off x="8217190" y="766380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CRM-UC-3622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3B0AAD-7F62-4C5D-A112-FBC379574323}"/>
              </a:ext>
            </a:extLst>
          </p:cNvPr>
          <p:cNvSpPr txBox="1"/>
          <p:nvPr/>
        </p:nvSpPr>
        <p:spPr>
          <a:xfrm>
            <a:off x="9140176" y="766380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CRM-UC-3623</a:t>
            </a:r>
          </a:p>
        </p:txBody>
      </p:sp>
    </p:spTree>
    <p:extLst>
      <p:ext uri="{BB962C8B-B14F-4D97-AF65-F5344CB8AC3E}">
        <p14:creationId xmlns:p14="http://schemas.microsoft.com/office/powerpoint/2010/main" val="234218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NETWORKS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C1A8F-7F4F-4BC4-8738-FB4B03AB6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4" y="1531379"/>
            <a:ext cx="5133976" cy="1297546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"/>
              </a:rPr>
              <a:t>DNS Servers </a:t>
            </a:r>
          </a:p>
          <a:p>
            <a:pPr marL="0" indent="0" algn="l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"/>
              </a:rPr>
              <a:t>Domain names Databases</a:t>
            </a:r>
          </a:p>
          <a:p>
            <a:pPr marL="0" indent="0" algn="l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useo Sans"/>
              </a:rPr>
              <a:t>Lots of servers spread around the world</a:t>
            </a:r>
          </a:p>
          <a:p>
            <a:pPr marL="0" indent="0" algn="l"/>
            <a:endParaRPr lang="en-US" sz="1800" dirty="0">
              <a:solidFill>
                <a:srgbClr val="1B296A"/>
              </a:solidFill>
              <a:latin typeface="Museo San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Domain Name System (DNS)</a:t>
            </a: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291833-7474-432A-AD3E-D6BED397D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86" y="2970658"/>
            <a:ext cx="8382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68A07-C5D1-4B03-8DE4-939CFBC8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NETWORKS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D0070-EF50-4252-A5AF-36A0C336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13" y="869949"/>
            <a:ext cx="9477375" cy="519697"/>
          </a:xfrm>
        </p:spPr>
        <p:txBody>
          <a:bodyPr/>
          <a:lstStyle/>
          <a:p>
            <a:r>
              <a:rPr lang="fr-FR" dirty="0"/>
              <a:t>Domain Name System (DNS)</a:t>
            </a:r>
          </a:p>
        </p:txBody>
      </p:sp>
      <p:pic>
        <p:nvPicPr>
          <p:cNvPr id="2052" name="Picture 4" descr="Can the USA turn off the whole internet by deactivating root DNS servers  based there? - Skeptics Stack Exchange">
            <a:extLst>
              <a:ext uri="{FF2B5EF4-FFF2-40B4-BE49-F238E27FC236}">
                <a16:creationId xmlns:a16="http://schemas.microsoft.com/office/drawing/2014/main" id="{6696CC08-3276-4E85-8020-B9D65DD2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65275"/>
            <a:ext cx="97917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40993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3014</Words>
  <Application>Microsoft Office PowerPoint</Application>
  <PresentationFormat>Personnalisé</PresentationFormat>
  <Paragraphs>372</Paragraphs>
  <Slides>34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Museo Sans</vt:lpstr>
      <vt:lpstr>Sarabum semibold</vt:lpstr>
      <vt:lpstr>Sarabun regular</vt:lpstr>
      <vt:lpstr>Sarabun SemiBold</vt:lpstr>
      <vt:lpstr>Conception personnalisée</vt:lpstr>
      <vt:lpstr>Orientation et Formation Professionnelle Tertiaire et Développement Informatique</vt:lpstr>
      <vt:lpstr>Conception et Développement Logiciel Architectures Web</vt:lpstr>
      <vt:lpstr>Présentation PowerPoint</vt:lpstr>
      <vt:lpstr>Networks </vt:lpstr>
      <vt:lpstr>1. NETWORKS</vt:lpstr>
      <vt:lpstr>1. NETWORKS</vt:lpstr>
      <vt:lpstr>1. NETWORKS</vt:lpstr>
      <vt:lpstr>1. NETWORKS</vt:lpstr>
      <vt:lpstr>1. NETWORKS</vt:lpstr>
      <vt:lpstr>1. NETWORKS</vt:lpstr>
      <vt:lpstr>1. NETWORKS</vt:lpstr>
      <vt:lpstr>Client   Server </vt:lpstr>
      <vt:lpstr>2. CLIENT &lt;-&gt; SERVER</vt:lpstr>
      <vt:lpstr>2. CLIENT &lt;-&gt; SERVER</vt:lpstr>
      <vt:lpstr>2. CLIENT &lt;-&gt; SERVER</vt:lpstr>
      <vt:lpstr>2. CLIENT &lt;-&gt; SERVER</vt:lpstr>
      <vt:lpstr>2. CLIENT &lt;-&gt; SERVER</vt:lpstr>
      <vt:lpstr>2. CLIENT &lt;-&gt; SERVER</vt:lpstr>
      <vt:lpstr>Communication Protocols </vt:lpstr>
      <vt:lpstr>3. COMMUNICATION PROTOCOLS</vt:lpstr>
      <vt:lpstr>3. COMMUNICATION PROTOCOLS</vt:lpstr>
      <vt:lpstr>3. COMMUNICATION PROTOCOLS</vt:lpstr>
      <vt:lpstr>3. COMMUNICATION PROTOCOLS</vt:lpstr>
      <vt:lpstr>3. COMMUNICATION PROTOCOLS</vt:lpstr>
      <vt:lpstr>3. COMMUNICATION PROTOCOLS</vt:lpstr>
      <vt:lpstr>3. COMMUNICATION PROTOCOLS</vt:lpstr>
      <vt:lpstr>3. COMMUNICATION PROTOCOLS</vt:lpstr>
      <vt:lpstr>3. COMMUNICATION PROTOCOLS</vt:lpstr>
      <vt:lpstr>3. COMMUNICATION PROTOCOLS</vt:lpstr>
      <vt:lpstr>3. COMMUNICATION PROTOCOLS</vt:lpstr>
      <vt:lpstr>3. COMMUNICATION PROTOCOLS</vt:lpstr>
      <vt:lpstr>CONCLUSION</vt:lpstr>
      <vt:lpstr>CONCLUSION</vt:lpstr>
      <vt:lpstr>Débat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Dupas</dc:creator>
  <cp:lastModifiedBy>DEVOLDERE Mickael</cp:lastModifiedBy>
  <cp:revision>224</cp:revision>
  <dcterms:created xsi:type="dcterms:W3CDTF">2021-01-12T15:14:18Z</dcterms:created>
  <dcterms:modified xsi:type="dcterms:W3CDTF">2021-10-07T15:42:57Z</dcterms:modified>
</cp:coreProperties>
</file>