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 id="257" r:id="rId3"/>
    <p:sldId id="258" r:id="rId4"/>
    <p:sldId id="260" r:id="rId5"/>
    <p:sldId id="265" r:id="rId6"/>
    <p:sldId id="261" r:id="rId7"/>
    <p:sldId id="262" r:id="rId8"/>
    <p:sldId id="263" r:id="rId9"/>
    <p:sldId id="264"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6" d="100"/>
          <a:sy n="106" d="100"/>
        </p:scale>
        <p:origin x="7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704088"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704088"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D1D1EADE-8E88-4C7C-8AC5-FB148DE4940E}" type="datetime1">
              <a:rPr lang="en-US" smtClean="0"/>
              <a:t>2/18/2025</a:t>
            </a:fld>
            <a:endParaRPr lang="en-US"/>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87E7843D-FF13-4365-9478-9625B70A2705}" type="slidenum">
              <a:rPr lang="en-US" smtClean="0"/>
              <a:t>‹N°›</a:t>
            </a:fld>
            <a:endParaRPr lang="en-US"/>
          </a:p>
        </p:txBody>
      </p:sp>
    </p:spTree>
    <p:extLst>
      <p:ext uri="{BB962C8B-B14F-4D97-AF65-F5344CB8AC3E}">
        <p14:creationId xmlns:p14="http://schemas.microsoft.com/office/powerpoint/2010/main" val="2793087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EC3C8B9C-477D-492A-96AD-1FC2CC997A73}" type="datetime1">
              <a:rPr lang="en-US" smtClean="0"/>
              <a:t>2/18/2025</a:t>
            </a:fld>
            <a:endParaRPr lang="en-US"/>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87E7843D-FF13-4365-9478-9625B70A2705}" type="slidenum">
              <a:rPr lang="en-US" smtClean="0"/>
              <a:t>‹N°›</a:t>
            </a:fld>
            <a:endParaRPr lang="en-US"/>
          </a:p>
        </p:txBody>
      </p:sp>
    </p:spTree>
    <p:extLst>
      <p:ext uri="{BB962C8B-B14F-4D97-AF65-F5344CB8AC3E}">
        <p14:creationId xmlns:p14="http://schemas.microsoft.com/office/powerpoint/2010/main" val="1990570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768927" y="997973"/>
            <a:ext cx="8473395"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42D3AED5-E26D-4E29-B1B3-7847B6779594}" type="datetime1">
              <a:rPr lang="en-US" smtClean="0"/>
              <a:t>2/18/2025</a:t>
            </a:fld>
            <a:endParaRPr lang="en-US"/>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87E7843D-FF13-4365-9478-9625B70A2705}" type="slidenum">
              <a:rPr lang="en-US" smtClean="0"/>
              <a:t>‹N°›</a:t>
            </a:fld>
            <a:endParaRPr lang="en-US"/>
          </a:p>
        </p:txBody>
      </p:sp>
    </p:spTree>
    <p:extLst>
      <p:ext uri="{BB962C8B-B14F-4D97-AF65-F5344CB8AC3E}">
        <p14:creationId xmlns:p14="http://schemas.microsoft.com/office/powerpoint/2010/main" val="2009556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157B6794-849E-4626-908B-D15793550EFB}" type="datetime1">
              <a:rPr lang="en-US" smtClean="0"/>
              <a:t>2/18/2025</a:t>
            </a:fld>
            <a:endParaRPr lang="en-US"/>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87E7843D-FF13-4365-9478-9625B70A2705}" type="slidenum">
              <a:rPr lang="en-US" smtClean="0"/>
              <a:t>‹N°›</a:t>
            </a:fld>
            <a:endParaRPr lang="en-US"/>
          </a:p>
        </p:txBody>
      </p:sp>
    </p:spTree>
    <p:extLst>
      <p:ext uri="{BB962C8B-B14F-4D97-AF65-F5344CB8AC3E}">
        <p14:creationId xmlns:p14="http://schemas.microsoft.com/office/powerpoint/2010/main" val="3817217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63DB64E7-5594-42A3-ADBF-E95A7ACEAD64}" type="datetime1">
              <a:rPr lang="en-US" smtClean="0"/>
              <a:t>2/18/2025</a:t>
            </a:fld>
            <a:endParaRPr lang="en-US"/>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87E7843D-FF13-4365-9478-9625B70A2705}" type="slidenum">
              <a:rPr lang="en-US" smtClean="0"/>
              <a:t>‹N°›</a:t>
            </a:fld>
            <a:endParaRPr lang="en-US"/>
          </a:p>
        </p:txBody>
      </p:sp>
    </p:spTree>
    <p:extLst>
      <p:ext uri="{BB962C8B-B14F-4D97-AF65-F5344CB8AC3E}">
        <p14:creationId xmlns:p14="http://schemas.microsoft.com/office/powerpoint/2010/main" val="1490747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14400"/>
            <a:ext cx="10691265" cy="1307592"/>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04088"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81344"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18462B0B-D248-4FFB-8695-AD7FA4B1284A}" type="datetime1">
              <a:rPr lang="en-US" smtClean="0"/>
              <a:t>2/18/2025</a:t>
            </a:fld>
            <a:endParaRPr lang="en-US"/>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87E7843D-FF13-4365-9478-9625B70A2705}" type="slidenum">
              <a:rPr lang="en-US" smtClean="0"/>
              <a:t>‹N°›</a:t>
            </a:fld>
            <a:endParaRPr lang="en-US"/>
          </a:p>
        </p:txBody>
      </p:sp>
    </p:spTree>
    <p:extLst>
      <p:ext uri="{BB962C8B-B14F-4D97-AF65-F5344CB8AC3E}">
        <p14:creationId xmlns:p14="http://schemas.microsoft.com/office/powerpoint/2010/main" val="959508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704087" y="929147"/>
            <a:ext cx="10689336" cy="798451"/>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04088"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04088"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81344"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81344"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D0378EFB-9159-4510-B73F-4F0409ADE937}" type="datetime1">
              <a:rPr lang="en-US" smtClean="0"/>
              <a:t>2/18/2025</a:t>
            </a:fld>
            <a:endParaRPr lang="en-US"/>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87E7843D-FF13-4365-9478-9625B70A2705}" type="slidenum">
              <a:rPr lang="en-US" smtClean="0"/>
              <a:t>‹N°›</a:t>
            </a:fld>
            <a:endParaRPr lang="en-US"/>
          </a:p>
        </p:txBody>
      </p:sp>
    </p:spTree>
    <p:extLst>
      <p:ext uri="{BB962C8B-B14F-4D97-AF65-F5344CB8AC3E}">
        <p14:creationId xmlns:p14="http://schemas.microsoft.com/office/powerpoint/2010/main" val="4198824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89BC9412-2452-4BED-A324-9D8C115361AD}" type="datetime1">
              <a:rPr lang="en-US" smtClean="0"/>
              <a:t>2/18/2025</a:t>
            </a:fld>
            <a:endParaRPr lang="en-US"/>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87E7843D-FF13-4365-9478-9625B70A2705}" type="slidenum">
              <a:rPr lang="en-US" smtClean="0"/>
              <a:t>‹N°›</a:t>
            </a:fld>
            <a:endParaRPr lang="en-US"/>
          </a:p>
        </p:txBody>
      </p:sp>
    </p:spTree>
    <p:extLst>
      <p:ext uri="{BB962C8B-B14F-4D97-AF65-F5344CB8AC3E}">
        <p14:creationId xmlns:p14="http://schemas.microsoft.com/office/powerpoint/2010/main" val="3725261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F5318F62-D251-40E8-A23C-F4CFE9FEAB41}" type="datetime1">
              <a:rPr lang="en-US" smtClean="0"/>
              <a:t>2/18/2025</a:t>
            </a:fld>
            <a:endParaRPr lang="en-US"/>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87E7843D-FF13-4365-9478-9625B70A2705}" type="slidenum">
              <a:rPr lang="en-US" smtClean="0"/>
              <a:t>‹N°›</a:t>
            </a:fld>
            <a:endParaRPr lang="en-US"/>
          </a:p>
        </p:txBody>
      </p:sp>
    </p:spTree>
    <p:extLst>
      <p:ext uri="{BB962C8B-B14F-4D97-AF65-F5344CB8AC3E}">
        <p14:creationId xmlns:p14="http://schemas.microsoft.com/office/powerpoint/2010/main" val="3171846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704088" y="1069848"/>
            <a:ext cx="4093599" cy="1316736"/>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1069848"/>
            <a:ext cx="6172200" cy="47912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704088" y="2551176"/>
            <a:ext cx="4093599" cy="331927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44F76144-149E-4874-93A5-554A0357CF82}" type="datetime1">
              <a:rPr lang="en-US" smtClean="0"/>
              <a:t>2/18/2025</a:t>
            </a:fld>
            <a:endParaRPr lang="en-US"/>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87E7843D-FF13-4365-9478-9625B70A2705}" type="slidenum">
              <a:rPr lang="en-US" smtClean="0"/>
              <a:t>‹N°›</a:t>
            </a:fld>
            <a:endParaRPr lang="en-US"/>
          </a:p>
        </p:txBody>
      </p:sp>
    </p:spTree>
    <p:extLst>
      <p:ext uri="{BB962C8B-B14F-4D97-AF65-F5344CB8AC3E}">
        <p14:creationId xmlns:p14="http://schemas.microsoft.com/office/powerpoint/2010/main" val="2804045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704088"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704088"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50BA65D8-0540-4835-AE5C-25D29DBA01BE}" type="datetime1">
              <a:rPr lang="en-US" smtClean="0"/>
              <a:t>2/18/2025</a:t>
            </a:fld>
            <a:endParaRPr lang="en-US"/>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87E7843D-FF13-4365-9478-9625B70A2705}" type="slidenum">
              <a:rPr lang="en-US" smtClean="0"/>
              <a:t>‹N°›</a:t>
            </a:fld>
            <a:endParaRPr lang="en-US"/>
          </a:p>
        </p:txBody>
      </p:sp>
    </p:spTree>
    <p:extLst>
      <p:ext uri="{BB962C8B-B14F-4D97-AF65-F5344CB8AC3E}">
        <p14:creationId xmlns:p14="http://schemas.microsoft.com/office/powerpoint/2010/main" val="39634475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14400"/>
            <a:ext cx="10691265" cy="130759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21992"/>
            <a:ext cx="10691265" cy="37398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49564" cy="365125"/>
          </a:xfrm>
          <a:prstGeom prst="rect">
            <a:avLst/>
          </a:prstGeom>
        </p:spPr>
        <p:txBody>
          <a:bodyPr vert="horz" lIns="91440" tIns="45720" rIns="91440" bIns="45720" rtlCol="0" anchor="ctr"/>
          <a:lstStyle>
            <a:lvl1pPr algn="r">
              <a:defRPr sz="1050">
                <a:solidFill>
                  <a:schemeClr val="tx1"/>
                </a:solidFill>
                <a:latin typeface="+mj-lt"/>
              </a:defRPr>
            </a:lvl1pPr>
          </a:lstStyle>
          <a:p>
            <a:fld id="{E31BA835-12AC-4E8F-955A-EA3F4DE2791F}" type="datetime1">
              <a:rPr lang="en-US" smtClean="0"/>
              <a:t>2/18/2025</a:t>
            </a:fld>
            <a:endParaRPr lang="en-US"/>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04088"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87E7843D-FF13-4365-9478-9625B70A2705}" type="slidenum">
              <a:rPr lang="en-US" smtClean="0"/>
              <a:t>‹N°›</a:t>
            </a:fld>
            <a:endParaRPr lang="en-US"/>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5857593"/>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66" r:id="rId6"/>
    <p:sldLayoutId id="2147483662" r:id="rId7"/>
    <p:sldLayoutId id="2147483663" r:id="rId8"/>
    <p:sldLayoutId id="2147483664" r:id="rId9"/>
    <p:sldLayoutId id="2147483665" r:id="rId10"/>
    <p:sldLayoutId id="2147483667" r:id="rId11"/>
  </p:sldLayoutIdLst>
  <p:hf sldNum="0"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85CB65D0-496F-4797-A015-C85839E35D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rrière-plan abstrait triangulaire">
            <a:extLst>
              <a:ext uri="{FF2B5EF4-FFF2-40B4-BE49-F238E27FC236}">
                <a16:creationId xmlns:a16="http://schemas.microsoft.com/office/drawing/2014/main" id="{732BCE48-B501-793C-3BBA-A1603D8A9968}"/>
              </a:ext>
            </a:extLst>
          </p:cNvPr>
          <p:cNvPicPr>
            <a:picLocks noChangeAspect="1"/>
          </p:cNvPicPr>
          <p:nvPr/>
        </p:nvPicPr>
        <p:blipFill>
          <a:blip r:embed="rId2"/>
          <a:srcRect t="15730"/>
          <a:stretch/>
        </p:blipFill>
        <p:spPr>
          <a:xfrm>
            <a:off x="1" y="10"/>
            <a:ext cx="12192000" cy="6857989"/>
          </a:xfrm>
          <a:prstGeom prst="rect">
            <a:avLst/>
          </a:prstGeom>
        </p:spPr>
      </p:pic>
      <p:sp>
        <p:nvSpPr>
          <p:cNvPr id="20" name="Rectangle 19">
            <a:extLst>
              <a:ext uri="{FF2B5EF4-FFF2-40B4-BE49-F238E27FC236}">
                <a16:creationId xmlns:a16="http://schemas.microsoft.com/office/drawing/2014/main" id="{95D2C779-8883-4E5F-A170-0F464918C1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307" y="990598"/>
            <a:ext cx="12188952" cy="4745182"/>
          </a:xfrm>
          <a:prstGeom prst="rect">
            <a:avLst/>
          </a:prstGeom>
          <a:gradFill>
            <a:gsLst>
              <a:gs pos="35000">
                <a:srgbClr val="000000">
                  <a:alpha val="41000"/>
                </a:srgbClr>
              </a:gs>
              <a:gs pos="0">
                <a:srgbClr val="000000">
                  <a:alpha val="0"/>
                </a:srgbClr>
              </a:gs>
              <a:gs pos="47744">
                <a:srgbClr val="000000">
                  <a:alpha val="51000"/>
                </a:srgbClr>
              </a:gs>
              <a:gs pos="70000">
                <a:srgbClr val="000000">
                  <a:alpha val="37000"/>
                </a:srgbClr>
              </a:gs>
              <a:gs pos="100000">
                <a:srgbClr val="000000">
                  <a:alpha val="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E98B37EB-6819-F753-1DC6-42405531E4FA}"/>
              </a:ext>
            </a:extLst>
          </p:cNvPr>
          <p:cNvSpPr>
            <a:spLocks noGrp="1"/>
          </p:cNvSpPr>
          <p:nvPr>
            <p:ph type="ctrTitle"/>
          </p:nvPr>
        </p:nvSpPr>
        <p:spPr>
          <a:xfrm>
            <a:off x="1833541" y="990599"/>
            <a:ext cx="5619054" cy="4849091"/>
          </a:xfrm>
        </p:spPr>
        <p:txBody>
          <a:bodyPr anchor="ctr">
            <a:normAutofit/>
          </a:bodyPr>
          <a:lstStyle/>
          <a:p>
            <a:pPr algn="r"/>
            <a:r>
              <a:rPr lang="fr-FR" dirty="0">
                <a:solidFill>
                  <a:srgbClr val="FFFFFF"/>
                </a:solidFill>
              </a:rPr>
              <a:t>XML &amp; JSON</a:t>
            </a:r>
          </a:p>
        </p:txBody>
      </p:sp>
      <p:sp>
        <p:nvSpPr>
          <p:cNvPr id="3" name="Sous-titre 2">
            <a:extLst>
              <a:ext uri="{FF2B5EF4-FFF2-40B4-BE49-F238E27FC236}">
                <a16:creationId xmlns:a16="http://schemas.microsoft.com/office/drawing/2014/main" id="{2F1EBEDC-07E5-8D7B-E997-DEC286FDE18D}"/>
              </a:ext>
            </a:extLst>
          </p:cNvPr>
          <p:cNvSpPr>
            <a:spLocks noGrp="1"/>
          </p:cNvSpPr>
          <p:nvPr>
            <p:ph type="subTitle" idx="1"/>
          </p:nvPr>
        </p:nvSpPr>
        <p:spPr>
          <a:xfrm>
            <a:off x="8712865" y="1447799"/>
            <a:ext cx="2368905" cy="4076699"/>
          </a:xfrm>
        </p:spPr>
        <p:txBody>
          <a:bodyPr anchor="ctr">
            <a:normAutofit/>
          </a:bodyPr>
          <a:lstStyle/>
          <a:p>
            <a:r>
              <a:rPr lang="fr-FR" dirty="0">
                <a:solidFill>
                  <a:srgbClr val="FFFFFF"/>
                </a:solidFill>
              </a:rPr>
              <a:t>Comment structurer vos données</a:t>
            </a:r>
          </a:p>
        </p:txBody>
      </p:sp>
      <p:cxnSp>
        <p:nvCxnSpPr>
          <p:cNvPr id="22" name="Straight Connector 21">
            <a:extLst>
              <a:ext uri="{FF2B5EF4-FFF2-40B4-BE49-F238E27FC236}">
                <a16:creationId xmlns:a16="http://schemas.microsoft.com/office/drawing/2014/main" id="{BD96A694-258D-4418-A83C-B9BA72FD44B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115300" y="1780927"/>
            <a:ext cx="0" cy="3390901"/>
          </a:xfrm>
          <a:prstGeom prst="line">
            <a:avLst/>
          </a:prstGeom>
          <a:ln w="44450">
            <a:solidFill>
              <a:srgbClr val="FFFFFF"/>
            </a:solidFill>
          </a:ln>
          <a:effectLst>
            <a:outerShdw blurRad="50800" dist="38100" dir="2700000" sx="88000" sy="88000" algn="tl" rotWithShape="0">
              <a:prstClr val="black">
                <a:alpha val="26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624629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49D7415-2F11-44C2-B6AA-13A25B6814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Stylo placé en haut d’une ligne de signature">
            <a:extLst>
              <a:ext uri="{FF2B5EF4-FFF2-40B4-BE49-F238E27FC236}">
                <a16:creationId xmlns:a16="http://schemas.microsoft.com/office/drawing/2014/main" id="{76736C8F-A176-CFE4-E5E7-5DCCCE18F20A}"/>
              </a:ext>
            </a:extLst>
          </p:cNvPr>
          <p:cNvPicPr>
            <a:picLocks noChangeAspect="1"/>
          </p:cNvPicPr>
          <p:nvPr/>
        </p:nvPicPr>
        <p:blipFill>
          <a:blip r:embed="rId2"/>
          <a:srcRect l="52252" r="2357" b="-2"/>
          <a:stretch/>
        </p:blipFill>
        <p:spPr>
          <a:xfrm>
            <a:off x="20" y="-1"/>
            <a:ext cx="4663420" cy="6858001"/>
          </a:xfrm>
          <a:prstGeom prst="rect">
            <a:avLst/>
          </a:prstGeom>
        </p:spPr>
      </p:pic>
      <p:sp>
        <p:nvSpPr>
          <p:cNvPr id="2" name="Titre 1">
            <a:extLst>
              <a:ext uri="{FF2B5EF4-FFF2-40B4-BE49-F238E27FC236}">
                <a16:creationId xmlns:a16="http://schemas.microsoft.com/office/drawing/2014/main" id="{854A043A-635A-0BD7-2EA4-F118E4F547F0}"/>
              </a:ext>
            </a:extLst>
          </p:cNvPr>
          <p:cNvSpPr>
            <a:spLocks noGrp="1"/>
          </p:cNvSpPr>
          <p:nvPr>
            <p:ph type="title"/>
          </p:nvPr>
        </p:nvSpPr>
        <p:spPr>
          <a:xfrm>
            <a:off x="5248656" y="914400"/>
            <a:ext cx="6236208" cy="1307592"/>
          </a:xfrm>
        </p:spPr>
        <p:txBody>
          <a:bodyPr>
            <a:normAutofit/>
          </a:bodyPr>
          <a:lstStyle/>
          <a:p>
            <a:r>
              <a:rPr lang="fr-FR" dirty="0"/>
              <a:t>Sommaire</a:t>
            </a:r>
          </a:p>
        </p:txBody>
      </p:sp>
      <p:sp>
        <p:nvSpPr>
          <p:cNvPr id="3" name="Espace réservé du contenu 2">
            <a:extLst>
              <a:ext uri="{FF2B5EF4-FFF2-40B4-BE49-F238E27FC236}">
                <a16:creationId xmlns:a16="http://schemas.microsoft.com/office/drawing/2014/main" id="{E1FC3878-99A5-CEEA-D737-43F3BF1651AB}"/>
              </a:ext>
            </a:extLst>
          </p:cNvPr>
          <p:cNvSpPr>
            <a:spLocks noGrp="1"/>
          </p:cNvSpPr>
          <p:nvPr>
            <p:ph idx="1"/>
          </p:nvPr>
        </p:nvSpPr>
        <p:spPr>
          <a:xfrm>
            <a:off x="5248656" y="2221992"/>
            <a:ext cx="6236208" cy="3941064"/>
          </a:xfrm>
        </p:spPr>
        <p:txBody>
          <a:bodyPr>
            <a:normAutofit/>
          </a:bodyPr>
          <a:lstStyle/>
          <a:p>
            <a:r>
              <a:rPr lang="fr-FR" dirty="0"/>
              <a:t>Définition du xml &amp; JSON</a:t>
            </a:r>
          </a:p>
          <a:p>
            <a:r>
              <a:rPr lang="fr-FR" sz="2000" dirty="0"/>
              <a:t>Structure de base d’XML</a:t>
            </a:r>
          </a:p>
          <a:p>
            <a:r>
              <a:rPr lang="fr-FR" sz="2000" dirty="0"/>
              <a:t>Structure de base du </a:t>
            </a:r>
            <a:r>
              <a:rPr lang="fr-FR" sz="2000" dirty="0" err="1"/>
              <a:t>json</a:t>
            </a:r>
            <a:endParaRPr lang="fr-FR" sz="2000" dirty="0"/>
          </a:p>
          <a:p>
            <a:r>
              <a:rPr lang="fr-FR" dirty="0"/>
              <a:t>Avantages</a:t>
            </a:r>
          </a:p>
          <a:p>
            <a:r>
              <a:rPr lang="fr-FR" sz="2000" dirty="0"/>
              <a:t>Conclusion</a:t>
            </a:r>
          </a:p>
          <a:p>
            <a:endParaRPr lang="fr-FR" dirty="0"/>
          </a:p>
        </p:txBody>
      </p:sp>
      <p:cxnSp>
        <p:nvCxnSpPr>
          <p:cNvPr id="11" name="Straight Connector 10">
            <a:extLst>
              <a:ext uri="{FF2B5EF4-FFF2-40B4-BE49-F238E27FC236}">
                <a16:creationId xmlns:a16="http://schemas.microsoft.com/office/drawing/2014/main" id="{D2E57F3D-33BE-4306-87E6-2457637195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346871" y="722376"/>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93257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5" name="Rectangle 1034">
            <a:extLst>
              <a:ext uri="{FF2B5EF4-FFF2-40B4-BE49-F238E27FC236}">
                <a16:creationId xmlns:a16="http://schemas.microsoft.com/office/drawing/2014/main" id="{E53615EE-C559-4E03-999B-5477F1626F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37" name="Straight Connector 1036">
            <a:extLst>
              <a:ext uri="{FF2B5EF4-FFF2-40B4-BE49-F238E27FC236}">
                <a16:creationId xmlns:a16="http://schemas.microsoft.com/office/drawing/2014/main" id="{B43766AD-6614-4710-B2A4-7BB682EE3D6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696107"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1030" name="Picture 6">
            <a:extLst>
              <a:ext uri="{FF2B5EF4-FFF2-40B4-BE49-F238E27FC236}">
                <a16:creationId xmlns:a16="http://schemas.microsoft.com/office/drawing/2014/main" id="{F8EC1103-5430-8252-400F-809305B4D8D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314138" y="2641354"/>
            <a:ext cx="3077763" cy="3077763"/>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57029679-FEB7-2626-FEA6-1DB40CF8E648}"/>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074024" y="2664136"/>
            <a:ext cx="3032198" cy="3032198"/>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a:extLst>
              <a:ext uri="{FF2B5EF4-FFF2-40B4-BE49-F238E27FC236}">
                <a16:creationId xmlns:a16="http://schemas.microsoft.com/office/drawing/2014/main" id="{B8B4312E-4D75-4132-FEE5-CE58EF4FE946}"/>
              </a:ext>
            </a:extLst>
          </p:cNvPr>
          <p:cNvSpPr>
            <a:spLocks noGrp="1"/>
          </p:cNvSpPr>
          <p:nvPr>
            <p:ph type="title"/>
          </p:nvPr>
        </p:nvSpPr>
        <p:spPr>
          <a:xfrm>
            <a:off x="700087" y="909637"/>
            <a:ext cx="10691814" cy="981914"/>
          </a:xfrm>
        </p:spPr>
        <p:txBody>
          <a:bodyPr>
            <a:normAutofit/>
          </a:bodyPr>
          <a:lstStyle/>
          <a:p>
            <a:r>
              <a:rPr lang="fr-FR" dirty="0"/>
              <a:t>Définition du xml &amp; JSON</a:t>
            </a:r>
          </a:p>
        </p:txBody>
      </p:sp>
      <p:sp>
        <p:nvSpPr>
          <p:cNvPr id="3" name="Espace réservé du contenu 2">
            <a:extLst>
              <a:ext uri="{FF2B5EF4-FFF2-40B4-BE49-F238E27FC236}">
                <a16:creationId xmlns:a16="http://schemas.microsoft.com/office/drawing/2014/main" id="{54DE3324-0959-4E08-3D1E-0670F17A47E2}"/>
              </a:ext>
            </a:extLst>
          </p:cNvPr>
          <p:cNvSpPr>
            <a:spLocks noGrp="1"/>
          </p:cNvSpPr>
          <p:nvPr>
            <p:ph idx="1"/>
          </p:nvPr>
        </p:nvSpPr>
        <p:spPr>
          <a:xfrm>
            <a:off x="700088" y="2226373"/>
            <a:ext cx="4087065" cy="3935127"/>
          </a:xfrm>
        </p:spPr>
        <p:txBody>
          <a:bodyPr>
            <a:normAutofit/>
          </a:bodyPr>
          <a:lstStyle/>
          <a:p>
            <a:pPr>
              <a:lnSpc>
                <a:spcPct val="100000"/>
              </a:lnSpc>
            </a:pPr>
            <a:r>
              <a:rPr lang="fr-FR" sz="1700"/>
              <a:t>XML (</a:t>
            </a:r>
            <a:r>
              <a:rPr lang="fr-FR" sz="1700" err="1"/>
              <a:t>eXtensible</a:t>
            </a:r>
            <a:r>
              <a:rPr lang="fr-FR" sz="1700"/>
              <a:t> Markup </a:t>
            </a:r>
            <a:r>
              <a:rPr lang="fr-FR" sz="1700" err="1"/>
              <a:t>Language</a:t>
            </a:r>
            <a:r>
              <a:rPr lang="fr-FR" sz="1700"/>
              <a:t>) est un langage de balisage utilisé pour stocker, organiser et transporter des données de manière structurée. Il est largement utilisé dans les échanges de données entre applications, les bases de données et la configuration de logiciels.</a:t>
            </a:r>
          </a:p>
          <a:p>
            <a:pPr>
              <a:lnSpc>
                <a:spcPct val="100000"/>
              </a:lnSpc>
            </a:pPr>
            <a:endParaRPr lang="fr-FR" sz="1700"/>
          </a:p>
          <a:p>
            <a:pPr>
              <a:lnSpc>
                <a:spcPct val="100000"/>
              </a:lnSpc>
            </a:pPr>
            <a:r>
              <a:rPr lang="fr-FR" sz="1700"/>
              <a:t>JSON (JavaScript Object Notation) est un format de données léger et facile à lire, utilisé principalement pour les échanges de données entre les applications web et les serveurs.</a:t>
            </a:r>
          </a:p>
          <a:p>
            <a:pPr>
              <a:lnSpc>
                <a:spcPct val="100000"/>
              </a:lnSpc>
            </a:pPr>
            <a:endParaRPr lang="fr-FR" sz="1700"/>
          </a:p>
        </p:txBody>
      </p:sp>
    </p:spTree>
    <p:extLst>
      <p:ext uri="{BB962C8B-B14F-4D97-AF65-F5344CB8AC3E}">
        <p14:creationId xmlns:p14="http://schemas.microsoft.com/office/powerpoint/2010/main" val="14430957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85280E9-CBB6-FBB6-A819-D5FA12A28B2A}"/>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49D7415-2F11-44C2-B6AA-13A25B6814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Image 4">
            <a:extLst>
              <a:ext uri="{FF2B5EF4-FFF2-40B4-BE49-F238E27FC236}">
                <a16:creationId xmlns:a16="http://schemas.microsoft.com/office/drawing/2014/main" id="{99081A88-727F-3351-5156-1A68C3A5188E}"/>
              </a:ext>
            </a:extLst>
          </p:cNvPr>
          <p:cNvPicPr>
            <a:picLocks noChangeAspect="1"/>
          </p:cNvPicPr>
          <p:nvPr/>
        </p:nvPicPr>
        <p:blipFill>
          <a:blip r:embed="rId2"/>
          <a:srcRect r="34386" b="-1"/>
          <a:stretch/>
        </p:blipFill>
        <p:spPr>
          <a:xfrm>
            <a:off x="4981575" y="735286"/>
            <a:ext cx="6495042" cy="5419642"/>
          </a:xfrm>
          <a:prstGeom prst="rect">
            <a:avLst/>
          </a:prstGeom>
        </p:spPr>
      </p:pic>
      <p:sp>
        <p:nvSpPr>
          <p:cNvPr id="2" name="Titre 1">
            <a:extLst>
              <a:ext uri="{FF2B5EF4-FFF2-40B4-BE49-F238E27FC236}">
                <a16:creationId xmlns:a16="http://schemas.microsoft.com/office/drawing/2014/main" id="{E6BD227E-4A28-8D2E-8ACF-20D14819C6E6}"/>
              </a:ext>
            </a:extLst>
          </p:cNvPr>
          <p:cNvSpPr>
            <a:spLocks noGrp="1"/>
          </p:cNvSpPr>
          <p:nvPr>
            <p:ph type="title"/>
          </p:nvPr>
        </p:nvSpPr>
        <p:spPr>
          <a:xfrm>
            <a:off x="704088" y="914400"/>
            <a:ext cx="3799763" cy="1473200"/>
          </a:xfrm>
        </p:spPr>
        <p:txBody>
          <a:bodyPr>
            <a:normAutofit/>
          </a:bodyPr>
          <a:lstStyle/>
          <a:p>
            <a:r>
              <a:rPr lang="fr-FR" sz="3600" dirty="0"/>
              <a:t>Structure de base d’XML</a:t>
            </a:r>
          </a:p>
        </p:txBody>
      </p:sp>
      <p:sp>
        <p:nvSpPr>
          <p:cNvPr id="3" name="Espace réservé du contenu 2">
            <a:extLst>
              <a:ext uri="{FF2B5EF4-FFF2-40B4-BE49-F238E27FC236}">
                <a16:creationId xmlns:a16="http://schemas.microsoft.com/office/drawing/2014/main" id="{3B7C0F70-FB9E-F432-2528-E6D2E7121916}"/>
              </a:ext>
            </a:extLst>
          </p:cNvPr>
          <p:cNvSpPr>
            <a:spLocks noGrp="1"/>
          </p:cNvSpPr>
          <p:nvPr>
            <p:ph idx="1"/>
          </p:nvPr>
        </p:nvSpPr>
        <p:spPr>
          <a:xfrm>
            <a:off x="704088" y="2387600"/>
            <a:ext cx="3799763" cy="3767328"/>
          </a:xfrm>
        </p:spPr>
        <p:txBody>
          <a:bodyPr>
            <a:normAutofit/>
          </a:bodyPr>
          <a:lstStyle/>
          <a:p>
            <a:r>
              <a:rPr lang="fr-FR" dirty="0"/>
              <a:t>Un document XML est composé d'éléments hiérarchisés avec des balises, similaires à HTML. Des relations parent-enfant :</a:t>
            </a:r>
          </a:p>
        </p:txBody>
      </p:sp>
      <p:cxnSp>
        <p:nvCxnSpPr>
          <p:cNvPr id="12" name="Straight Connector 11">
            <a:extLst>
              <a:ext uri="{FF2B5EF4-FFF2-40B4-BE49-F238E27FC236}">
                <a16:creationId xmlns:a16="http://schemas.microsoft.com/office/drawing/2014/main" id="{D2E57F3D-33BE-4306-87E6-2457637195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4672" y="722376"/>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5192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F3240BF-6952-C002-D072-AD6C230C69D8}"/>
            </a:ext>
          </a:extLst>
        </p:cNvPr>
        <p:cNvGrpSpPr/>
        <p:nvPr/>
      </p:nvGrpSpPr>
      <p:grpSpPr>
        <a:xfrm>
          <a:off x="0" y="0"/>
          <a:ext cx="0" cy="0"/>
          <a:chOff x="0" y="0"/>
          <a:chExt cx="0" cy="0"/>
        </a:xfrm>
      </p:grpSpPr>
      <p:cxnSp>
        <p:nvCxnSpPr>
          <p:cNvPr id="22" name="Straight Connector 21">
            <a:extLst>
              <a:ext uri="{FF2B5EF4-FFF2-40B4-BE49-F238E27FC236}">
                <a16:creationId xmlns:a16="http://schemas.microsoft.com/office/drawing/2014/main" id="{F64F9B95-9045-48D2-B9F3-2927E98F54A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85AA86F-6A4D-4BCB-A045-D992CDC2959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26" name="Rectangle 25">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421DA61F-38A4-2CEE-1BC9-C966B336D6C7}"/>
              </a:ext>
            </a:extLst>
          </p:cNvPr>
          <p:cNvSpPr>
            <a:spLocks noGrp="1"/>
          </p:cNvSpPr>
          <p:nvPr>
            <p:ph type="title"/>
          </p:nvPr>
        </p:nvSpPr>
        <p:spPr>
          <a:xfrm>
            <a:off x="8399165" y="1361440"/>
            <a:ext cx="3324281" cy="2694640"/>
          </a:xfrm>
        </p:spPr>
        <p:txBody>
          <a:bodyPr vert="horz" lIns="91440" tIns="45720" rIns="91440" bIns="45720" rtlCol="0" anchor="b">
            <a:normAutofit/>
          </a:bodyPr>
          <a:lstStyle/>
          <a:p>
            <a:r>
              <a:rPr lang="en-US" sz="4400"/>
              <a:t>Structure de base d’XML</a:t>
            </a:r>
          </a:p>
        </p:txBody>
      </p:sp>
      <p:sp>
        <p:nvSpPr>
          <p:cNvPr id="3" name="Espace réservé du contenu 2">
            <a:extLst>
              <a:ext uri="{FF2B5EF4-FFF2-40B4-BE49-F238E27FC236}">
                <a16:creationId xmlns:a16="http://schemas.microsoft.com/office/drawing/2014/main" id="{00F941AA-C75D-6C3B-91E4-E099EC288D3E}"/>
              </a:ext>
            </a:extLst>
          </p:cNvPr>
          <p:cNvSpPr>
            <a:spLocks noGrp="1"/>
          </p:cNvSpPr>
          <p:nvPr>
            <p:ph idx="1"/>
          </p:nvPr>
        </p:nvSpPr>
        <p:spPr>
          <a:xfrm>
            <a:off x="595939" y="468086"/>
            <a:ext cx="7334672" cy="4008221"/>
          </a:xfrm>
        </p:spPr>
        <p:txBody>
          <a:bodyPr vert="horz" lIns="91440" tIns="45720" rIns="91440" bIns="45720" rtlCol="0" anchor="t">
            <a:normAutofit/>
          </a:bodyPr>
          <a:lstStyle/>
          <a:p>
            <a:r>
              <a:rPr lang="fr-FR" dirty="0"/>
              <a:t>Les attributs en XML permettent d'ajouter des métadonnées aux éléments sans créer de nouveaux sous-éléments.</a:t>
            </a:r>
          </a:p>
          <a:p>
            <a:r>
              <a:rPr lang="fr-FR" b="1" dirty="0"/>
              <a:t>Utilité des attributs en XML : </a:t>
            </a:r>
          </a:p>
          <a:p>
            <a:r>
              <a:rPr lang="fr-FR" dirty="0"/>
              <a:t>Un attribut peut être utilisé pour identifier de manière unique un élément (ex: id).Ajout d'informations supplémentaires : </a:t>
            </a:r>
          </a:p>
          <a:p>
            <a:r>
              <a:rPr lang="fr-FR" dirty="0"/>
              <a:t>Permet d'ajouter des métadonnées aux éléments sans affecter la structure </a:t>
            </a:r>
            <a:r>
              <a:rPr lang="fr-FR" dirty="0" err="1"/>
              <a:t>hiérarchique.Optimisation</a:t>
            </a:r>
            <a:r>
              <a:rPr lang="fr-FR" dirty="0"/>
              <a:t> des données : </a:t>
            </a:r>
          </a:p>
          <a:p>
            <a:r>
              <a:rPr lang="fr-FR" dirty="0"/>
              <a:t>Évite la création de sous-éléments inutiles.</a:t>
            </a:r>
          </a:p>
        </p:txBody>
      </p:sp>
      <p:pic>
        <p:nvPicPr>
          <p:cNvPr id="6" name="Image 5">
            <a:extLst>
              <a:ext uri="{FF2B5EF4-FFF2-40B4-BE49-F238E27FC236}">
                <a16:creationId xmlns:a16="http://schemas.microsoft.com/office/drawing/2014/main" id="{46FE9395-3DDD-97FA-B117-AB0E347311E0}"/>
              </a:ext>
            </a:extLst>
          </p:cNvPr>
          <p:cNvPicPr>
            <a:picLocks noChangeAspect="1"/>
          </p:cNvPicPr>
          <p:nvPr/>
        </p:nvPicPr>
        <p:blipFill>
          <a:blip r:embed="rId2"/>
          <a:stretch>
            <a:fillRect/>
          </a:stretch>
        </p:blipFill>
        <p:spPr>
          <a:xfrm>
            <a:off x="523816" y="4433618"/>
            <a:ext cx="7478918" cy="1533178"/>
          </a:xfrm>
          <a:prstGeom prst="rect">
            <a:avLst/>
          </a:prstGeom>
        </p:spPr>
      </p:pic>
      <p:cxnSp>
        <p:nvCxnSpPr>
          <p:cNvPr id="28" name="Straight Connector 27">
            <a:extLst>
              <a:ext uri="{FF2B5EF4-FFF2-40B4-BE49-F238E27FC236}">
                <a16:creationId xmlns:a16="http://schemas.microsoft.com/office/drawing/2014/main" id="{F7491F31-6557-2984-60B7-24907747D8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182959" y="662940"/>
            <a:ext cx="0" cy="553212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4093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36A6C1D-2C3A-3FF4-25FD-3864CCE8E028}"/>
            </a:ext>
          </a:extLst>
        </p:cNvPr>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E49D7415-2F11-44C2-B6AA-13A25B6814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Image 5">
            <a:extLst>
              <a:ext uri="{FF2B5EF4-FFF2-40B4-BE49-F238E27FC236}">
                <a16:creationId xmlns:a16="http://schemas.microsoft.com/office/drawing/2014/main" id="{CF1BEFA3-30BF-B449-11BC-CC1EBA01CEC9}"/>
              </a:ext>
            </a:extLst>
          </p:cNvPr>
          <p:cNvPicPr>
            <a:picLocks noChangeAspect="1"/>
          </p:cNvPicPr>
          <p:nvPr/>
        </p:nvPicPr>
        <p:blipFill>
          <a:blip r:embed="rId2"/>
          <a:srcRect r="28994" b="1"/>
          <a:stretch/>
        </p:blipFill>
        <p:spPr>
          <a:xfrm>
            <a:off x="4981575" y="735286"/>
            <a:ext cx="6495042" cy="5419642"/>
          </a:xfrm>
          <a:prstGeom prst="rect">
            <a:avLst/>
          </a:prstGeom>
        </p:spPr>
      </p:pic>
      <p:sp>
        <p:nvSpPr>
          <p:cNvPr id="2" name="Titre 1">
            <a:extLst>
              <a:ext uri="{FF2B5EF4-FFF2-40B4-BE49-F238E27FC236}">
                <a16:creationId xmlns:a16="http://schemas.microsoft.com/office/drawing/2014/main" id="{E8889DA3-C13C-DC93-1488-8A5A4224C1E2}"/>
              </a:ext>
            </a:extLst>
          </p:cNvPr>
          <p:cNvSpPr>
            <a:spLocks noGrp="1"/>
          </p:cNvSpPr>
          <p:nvPr>
            <p:ph type="title"/>
          </p:nvPr>
        </p:nvSpPr>
        <p:spPr>
          <a:xfrm>
            <a:off x="704088" y="914400"/>
            <a:ext cx="3799763" cy="1473200"/>
          </a:xfrm>
        </p:spPr>
        <p:txBody>
          <a:bodyPr>
            <a:normAutofit/>
          </a:bodyPr>
          <a:lstStyle/>
          <a:p>
            <a:r>
              <a:rPr lang="fr-FR" sz="3600" dirty="0"/>
              <a:t>Structure de base du </a:t>
            </a:r>
            <a:r>
              <a:rPr lang="fr-FR" sz="3600" dirty="0" err="1"/>
              <a:t>json</a:t>
            </a:r>
            <a:endParaRPr lang="fr-FR" sz="3600" dirty="0"/>
          </a:p>
        </p:txBody>
      </p:sp>
      <p:sp>
        <p:nvSpPr>
          <p:cNvPr id="3" name="Espace réservé du contenu 2">
            <a:extLst>
              <a:ext uri="{FF2B5EF4-FFF2-40B4-BE49-F238E27FC236}">
                <a16:creationId xmlns:a16="http://schemas.microsoft.com/office/drawing/2014/main" id="{EEB7D256-A573-41BB-75F0-DC0ACA1FE4CC}"/>
              </a:ext>
            </a:extLst>
          </p:cNvPr>
          <p:cNvSpPr>
            <a:spLocks noGrp="1"/>
          </p:cNvSpPr>
          <p:nvPr>
            <p:ph idx="1"/>
          </p:nvPr>
        </p:nvSpPr>
        <p:spPr>
          <a:xfrm>
            <a:off x="704088" y="2387600"/>
            <a:ext cx="3799763" cy="3767328"/>
          </a:xfrm>
        </p:spPr>
        <p:txBody>
          <a:bodyPr>
            <a:normAutofit/>
          </a:bodyPr>
          <a:lstStyle/>
          <a:p>
            <a:r>
              <a:rPr lang="fr-FR" dirty="0"/>
              <a:t>La structure du </a:t>
            </a:r>
            <a:r>
              <a:rPr lang="fr-FR" dirty="0" err="1"/>
              <a:t>Json</a:t>
            </a:r>
            <a:r>
              <a:rPr lang="fr-FR" dirty="0"/>
              <a:t> est similaire au tableau, vu en java. Il s’agit d’une sorte de tableau contenant des objets, leurs états :</a:t>
            </a:r>
          </a:p>
        </p:txBody>
      </p:sp>
      <p:cxnSp>
        <p:nvCxnSpPr>
          <p:cNvPr id="13" name="Straight Connector 12">
            <a:extLst>
              <a:ext uri="{FF2B5EF4-FFF2-40B4-BE49-F238E27FC236}">
                <a16:creationId xmlns:a16="http://schemas.microsoft.com/office/drawing/2014/main" id="{D2E57F3D-33BE-4306-87E6-2457637195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4672" y="722376"/>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5208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90569E-14E2-6828-C8B8-B51C9F4612D1}"/>
              </a:ext>
            </a:extLst>
          </p:cNvPr>
          <p:cNvSpPr>
            <a:spLocks noGrp="1"/>
          </p:cNvSpPr>
          <p:nvPr>
            <p:ph type="title"/>
          </p:nvPr>
        </p:nvSpPr>
        <p:spPr>
          <a:xfrm>
            <a:off x="700635" y="914400"/>
            <a:ext cx="10691265" cy="516078"/>
          </a:xfrm>
        </p:spPr>
        <p:txBody>
          <a:bodyPr>
            <a:normAutofit fontScale="90000"/>
          </a:bodyPr>
          <a:lstStyle/>
          <a:p>
            <a:r>
              <a:rPr lang="fr-FR" b="1" dirty="0"/>
              <a:t>Avantages</a:t>
            </a:r>
            <a:br>
              <a:rPr lang="fr-FR" b="1" dirty="0"/>
            </a:br>
            <a:endParaRPr lang="fr-FR" dirty="0"/>
          </a:p>
        </p:txBody>
      </p:sp>
      <p:sp>
        <p:nvSpPr>
          <p:cNvPr id="3" name="Espace réservé du contenu 2">
            <a:extLst>
              <a:ext uri="{FF2B5EF4-FFF2-40B4-BE49-F238E27FC236}">
                <a16:creationId xmlns:a16="http://schemas.microsoft.com/office/drawing/2014/main" id="{5C43DD3F-B2B0-B0E9-7C04-B3FE7C9D6330}"/>
              </a:ext>
            </a:extLst>
          </p:cNvPr>
          <p:cNvSpPr>
            <a:spLocks noGrp="1"/>
          </p:cNvSpPr>
          <p:nvPr>
            <p:ph idx="1"/>
          </p:nvPr>
        </p:nvSpPr>
        <p:spPr>
          <a:xfrm>
            <a:off x="604284" y="2105867"/>
            <a:ext cx="4751487" cy="4011858"/>
          </a:xfrm>
        </p:spPr>
        <p:txBody>
          <a:bodyPr>
            <a:normAutofit fontScale="85000" lnSpcReduction="20000"/>
          </a:bodyPr>
          <a:lstStyle/>
          <a:p>
            <a:pPr>
              <a:buFont typeface="Arial" panose="020B0604020202020204" pitchFamily="34" charset="0"/>
              <a:buChar char="•"/>
            </a:pPr>
            <a:r>
              <a:rPr lang="fr-FR" b="1" dirty="0"/>
              <a:t>Structuration des données</a:t>
            </a:r>
            <a:r>
              <a:rPr lang="fr-FR" dirty="0"/>
              <a:t> : XML permet de représenter des données hiérarchiques complexes avec une grande flexibilité.</a:t>
            </a:r>
          </a:p>
          <a:p>
            <a:pPr>
              <a:buFont typeface="Arial" panose="020B0604020202020204" pitchFamily="34" charset="0"/>
              <a:buChar char="•"/>
            </a:pPr>
            <a:r>
              <a:rPr lang="fr-FR" b="1" dirty="0"/>
              <a:t>Validation stricte</a:t>
            </a:r>
            <a:r>
              <a:rPr lang="fr-FR" dirty="0"/>
              <a:t> : Avec DTD ou XSD, XML peut imposer des règles strictes de validation, garantissant l'intégrité des données.</a:t>
            </a:r>
          </a:p>
          <a:p>
            <a:pPr>
              <a:buFont typeface="Arial" panose="020B0604020202020204" pitchFamily="34" charset="0"/>
              <a:buChar char="•"/>
            </a:pPr>
            <a:r>
              <a:rPr lang="fr-FR" b="1" dirty="0"/>
              <a:t>Interopérabilité</a:t>
            </a:r>
            <a:r>
              <a:rPr lang="fr-FR" dirty="0"/>
              <a:t> : XML est indépendant des plateformes et peut être utilisé dans différents environnements et langages de programmation.</a:t>
            </a:r>
          </a:p>
          <a:p>
            <a:pPr>
              <a:buFont typeface="Arial" panose="020B0604020202020204" pitchFamily="34" charset="0"/>
              <a:buChar char="•"/>
            </a:pPr>
            <a:r>
              <a:rPr lang="fr-FR" b="1" dirty="0"/>
              <a:t>Lisibilité humaine</a:t>
            </a:r>
            <a:r>
              <a:rPr lang="fr-FR" dirty="0"/>
              <a:t> : Bien que verbeux, XML reste lisible et compréhensible par les humains.</a:t>
            </a:r>
          </a:p>
          <a:p>
            <a:pPr>
              <a:buFont typeface="Arial" panose="020B0604020202020204" pitchFamily="34" charset="0"/>
              <a:buChar char="•"/>
            </a:pPr>
            <a:r>
              <a:rPr lang="fr-FR" b="1" dirty="0"/>
              <a:t>Extensibilité</a:t>
            </a:r>
            <a:r>
              <a:rPr lang="fr-FR" dirty="0"/>
              <a:t> : XML permet d'ajouter facilement de nouveaux éléments sans affecter les structures existantes.</a:t>
            </a:r>
          </a:p>
          <a:p>
            <a:endParaRPr lang="fr-FR" dirty="0"/>
          </a:p>
        </p:txBody>
      </p:sp>
      <p:sp>
        <p:nvSpPr>
          <p:cNvPr id="4" name="Espace réservé du contenu 2">
            <a:extLst>
              <a:ext uri="{FF2B5EF4-FFF2-40B4-BE49-F238E27FC236}">
                <a16:creationId xmlns:a16="http://schemas.microsoft.com/office/drawing/2014/main" id="{6D81EBF4-D4B3-066E-7673-026B2469F68C}"/>
              </a:ext>
            </a:extLst>
          </p:cNvPr>
          <p:cNvSpPr txBox="1">
            <a:spLocks/>
          </p:cNvSpPr>
          <p:nvPr/>
        </p:nvSpPr>
        <p:spPr>
          <a:xfrm>
            <a:off x="6640412" y="2035134"/>
            <a:ext cx="4751487" cy="4266995"/>
          </a:xfrm>
          <a:prstGeom prst="rect">
            <a:avLst/>
          </a:prstGeom>
        </p:spPr>
        <p:txBody>
          <a:bodyPr vert="horz" lIns="91440" tIns="45720" rIns="91440" bIns="45720" rtlCol="0">
            <a:normAutofit/>
          </a:bodyPr>
          <a:lst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buFont typeface="Arial" panose="020B0604020202020204" pitchFamily="34" charset="0"/>
              <a:buChar char="•"/>
            </a:pPr>
            <a:r>
              <a:rPr lang="fr-FR" b="1" dirty="0"/>
              <a:t>Simplicité et légèreté</a:t>
            </a:r>
            <a:r>
              <a:rPr lang="fr-FR" dirty="0"/>
              <a:t> : JSON est plus concis que XML et plus facile à lire.</a:t>
            </a:r>
          </a:p>
          <a:p>
            <a:pPr algn="r">
              <a:buFont typeface="Arial" panose="020B0604020202020204" pitchFamily="34" charset="0"/>
              <a:buChar char="•"/>
            </a:pPr>
            <a:r>
              <a:rPr lang="fr-FR" b="1" dirty="0"/>
              <a:t>Facilité de manipulation</a:t>
            </a:r>
            <a:r>
              <a:rPr lang="fr-FR" dirty="0"/>
              <a:t> : JSON est directement utilisable en JavaScript sans transformation.</a:t>
            </a:r>
          </a:p>
          <a:p>
            <a:pPr algn="r">
              <a:buFont typeface="Arial" panose="020B0604020202020204" pitchFamily="34" charset="0"/>
              <a:buChar char="•"/>
            </a:pPr>
            <a:r>
              <a:rPr lang="fr-FR" b="1" dirty="0"/>
              <a:t>Meilleure performance</a:t>
            </a:r>
            <a:r>
              <a:rPr lang="fr-FR" dirty="0"/>
              <a:t> : JSON est généralement plus rapide à traiter que XML.</a:t>
            </a:r>
          </a:p>
          <a:p>
            <a:pPr algn="r">
              <a:buFont typeface="Arial" panose="020B0604020202020204" pitchFamily="34" charset="0"/>
              <a:buChar char="•"/>
            </a:pPr>
            <a:r>
              <a:rPr lang="fr-FR" b="1" dirty="0"/>
              <a:t>Compatibilité avec les API Web</a:t>
            </a:r>
            <a:r>
              <a:rPr lang="fr-FR" dirty="0"/>
              <a:t> : JSON est le format standard pour les échanges de données via HTTP/REST.</a:t>
            </a:r>
          </a:p>
          <a:p>
            <a:endParaRPr lang="fr-FR" dirty="0"/>
          </a:p>
        </p:txBody>
      </p:sp>
      <p:sp>
        <p:nvSpPr>
          <p:cNvPr id="5" name="Espace réservé du contenu 2">
            <a:extLst>
              <a:ext uri="{FF2B5EF4-FFF2-40B4-BE49-F238E27FC236}">
                <a16:creationId xmlns:a16="http://schemas.microsoft.com/office/drawing/2014/main" id="{FA71BB8F-0581-DE2E-8F1A-B1A20762386A}"/>
              </a:ext>
            </a:extLst>
          </p:cNvPr>
          <p:cNvSpPr txBox="1">
            <a:spLocks/>
          </p:cNvSpPr>
          <p:nvPr/>
        </p:nvSpPr>
        <p:spPr>
          <a:xfrm>
            <a:off x="800100" y="1519056"/>
            <a:ext cx="6549251" cy="427500"/>
          </a:xfrm>
          <a:prstGeom prst="rect">
            <a:avLst/>
          </a:prstGeom>
        </p:spPr>
        <p:txBody>
          <a:bodyPr vert="horz" lIns="91440" tIns="45720" rIns="91440" bIns="45720" rtlCol="0">
            <a:noAutofit/>
          </a:bodyPr>
          <a:lst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FR" sz="3600" b="1" u="sng" dirty="0"/>
              <a:t>XML</a:t>
            </a:r>
          </a:p>
        </p:txBody>
      </p:sp>
      <p:sp>
        <p:nvSpPr>
          <p:cNvPr id="7" name="Espace réservé du contenu 2">
            <a:extLst>
              <a:ext uri="{FF2B5EF4-FFF2-40B4-BE49-F238E27FC236}">
                <a16:creationId xmlns:a16="http://schemas.microsoft.com/office/drawing/2014/main" id="{DE561A8A-FE07-0EA9-29F1-89B2E27AA6EE}"/>
              </a:ext>
            </a:extLst>
          </p:cNvPr>
          <p:cNvSpPr txBox="1">
            <a:spLocks/>
          </p:cNvSpPr>
          <p:nvPr/>
        </p:nvSpPr>
        <p:spPr>
          <a:xfrm>
            <a:off x="4563671" y="1346693"/>
            <a:ext cx="6549251" cy="427500"/>
          </a:xfrm>
          <a:prstGeom prst="rect">
            <a:avLst/>
          </a:prstGeom>
        </p:spPr>
        <p:txBody>
          <a:bodyPr vert="horz" lIns="91440" tIns="45720" rIns="91440" bIns="45720" rtlCol="0">
            <a:noAutofit/>
          </a:bodyPr>
          <a:lst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fr-FR" sz="3600" b="1" u="sng" dirty="0"/>
              <a:t>JSON</a:t>
            </a:r>
          </a:p>
        </p:txBody>
      </p:sp>
    </p:spTree>
    <p:extLst>
      <p:ext uri="{BB962C8B-B14F-4D97-AF65-F5344CB8AC3E}">
        <p14:creationId xmlns:p14="http://schemas.microsoft.com/office/powerpoint/2010/main" val="13979006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A481D74-416C-8438-8683-1CA0AC7339C2}"/>
              </a:ext>
            </a:extLst>
          </p:cNvPr>
          <p:cNvSpPr>
            <a:spLocks noGrp="1"/>
          </p:cNvSpPr>
          <p:nvPr>
            <p:ph type="title"/>
          </p:nvPr>
        </p:nvSpPr>
        <p:spPr/>
        <p:txBody>
          <a:bodyPr/>
          <a:lstStyle/>
          <a:p>
            <a:r>
              <a:rPr lang="fr-FR" dirty="0"/>
              <a:t>Conclusion</a:t>
            </a:r>
          </a:p>
        </p:txBody>
      </p:sp>
      <p:sp>
        <p:nvSpPr>
          <p:cNvPr id="3" name="Espace réservé du contenu 2">
            <a:extLst>
              <a:ext uri="{FF2B5EF4-FFF2-40B4-BE49-F238E27FC236}">
                <a16:creationId xmlns:a16="http://schemas.microsoft.com/office/drawing/2014/main" id="{A2701EA2-CD79-B320-F874-26B896B48C44}"/>
              </a:ext>
            </a:extLst>
          </p:cNvPr>
          <p:cNvSpPr>
            <a:spLocks noGrp="1"/>
          </p:cNvSpPr>
          <p:nvPr>
            <p:ph idx="1"/>
          </p:nvPr>
        </p:nvSpPr>
        <p:spPr>
          <a:xfrm>
            <a:off x="700636" y="2052084"/>
            <a:ext cx="9995718" cy="3909803"/>
          </a:xfrm>
        </p:spPr>
        <p:txBody>
          <a:bodyPr/>
          <a:lstStyle/>
          <a:p>
            <a:r>
              <a:rPr lang="fr-FR" dirty="0"/>
              <a:t>XML et JSON sont deux formats largement utilisés pour l'échange de données. XML offre plus de flexibilité et de validation tandis que JSON est plus léger et rapide. XML est souvent préféré pour des structures complexes nécessitant une validation stricte notamment pour les logiciels, tandis que JSON est aujourd'hui largement adopté pour les applications web et mobiles en raison de sa simplicité et de sa compatibilité avec les technologies modernes.</a:t>
            </a:r>
          </a:p>
          <a:p>
            <a:endParaRPr lang="fr-FR" dirty="0"/>
          </a:p>
        </p:txBody>
      </p:sp>
    </p:spTree>
    <p:extLst>
      <p:ext uri="{BB962C8B-B14F-4D97-AF65-F5344CB8AC3E}">
        <p14:creationId xmlns:p14="http://schemas.microsoft.com/office/powerpoint/2010/main" val="1457461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5AECE0-A267-C90B-7F29-52955C44888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780EE04-78D1-A7C4-F68A-E7ACE257C7C0}"/>
              </a:ext>
            </a:extLst>
          </p:cNvPr>
          <p:cNvSpPr>
            <a:spLocks noGrp="1"/>
          </p:cNvSpPr>
          <p:nvPr>
            <p:ph type="title"/>
          </p:nvPr>
        </p:nvSpPr>
        <p:spPr/>
        <p:txBody>
          <a:bodyPr/>
          <a:lstStyle/>
          <a:p>
            <a:r>
              <a:rPr lang="fr-FR" dirty="0"/>
              <a:t>A vous de jouer</a:t>
            </a:r>
          </a:p>
        </p:txBody>
      </p:sp>
      <p:sp>
        <p:nvSpPr>
          <p:cNvPr id="3" name="Espace réservé du contenu 2">
            <a:extLst>
              <a:ext uri="{FF2B5EF4-FFF2-40B4-BE49-F238E27FC236}">
                <a16:creationId xmlns:a16="http://schemas.microsoft.com/office/drawing/2014/main" id="{D758C8F0-BF6F-DB76-C671-EBE47CBAA9F1}"/>
              </a:ext>
            </a:extLst>
          </p:cNvPr>
          <p:cNvSpPr>
            <a:spLocks noGrp="1"/>
          </p:cNvSpPr>
          <p:nvPr>
            <p:ph idx="1"/>
          </p:nvPr>
        </p:nvSpPr>
        <p:spPr>
          <a:xfrm>
            <a:off x="700636" y="2052084"/>
            <a:ext cx="9995718" cy="3909803"/>
          </a:xfrm>
        </p:spPr>
        <p:txBody>
          <a:bodyPr/>
          <a:lstStyle/>
          <a:p>
            <a:r>
              <a:rPr lang="fr-FR" dirty="0"/>
              <a:t>Me faire un XML et un JSON des stagiaires :</a:t>
            </a:r>
          </a:p>
          <a:p>
            <a:pPr marL="0" indent="0">
              <a:buNone/>
            </a:pPr>
            <a:endParaRPr lang="fr-FR" dirty="0"/>
          </a:p>
          <a:p>
            <a:pPr marL="0" indent="0">
              <a:buNone/>
            </a:pPr>
            <a:r>
              <a:rPr lang="fr-FR" b="1" dirty="0"/>
              <a:t>Stagiaire : id, </a:t>
            </a:r>
            <a:r>
              <a:rPr lang="fr-FR" dirty="0"/>
              <a:t>Nom, Prénom, Date de naissance (au format américain), section (</a:t>
            </a:r>
            <a:r>
              <a:rPr lang="fr-FR" dirty="0" err="1"/>
              <a:t>ex:ABC</a:t>
            </a:r>
            <a:r>
              <a:rPr lang="fr-FR" dirty="0"/>
              <a:t>, Dev)</a:t>
            </a:r>
          </a:p>
          <a:p>
            <a:pPr marL="0" indent="0">
              <a:buNone/>
            </a:pPr>
            <a:endParaRPr lang="fr-FR" dirty="0"/>
          </a:p>
          <a:p>
            <a:pPr marL="0" indent="0">
              <a:buNone/>
            </a:pPr>
            <a:r>
              <a:rPr lang="fr-FR" dirty="0"/>
              <a:t>Mettre 5 jeux de données</a:t>
            </a:r>
          </a:p>
          <a:p>
            <a:pPr marL="0" indent="0">
              <a:buNone/>
            </a:pPr>
            <a:endParaRPr lang="fr-FR" dirty="0"/>
          </a:p>
        </p:txBody>
      </p:sp>
    </p:spTree>
    <p:extLst>
      <p:ext uri="{BB962C8B-B14F-4D97-AF65-F5344CB8AC3E}">
        <p14:creationId xmlns:p14="http://schemas.microsoft.com/office/powerpoint/2010/main" val="2336660673"/>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hronicleVTI" id="{508E4D90-5116-4BF0-876B-3F422DD1F65F}" vid="{AA21DC3D-92A8-43A4-8358-ED428371CD55}"/>
    </a:ext>
  </a:extLst>
</a:theme>
</file>

<file path=docProps/app.xml><?xml version="1.0" encoding="utf-8"?>
<Properties xmlns="http://schemas.openxmlformats.org/officeDocument/2006/extended-properties" xmlns:vt="http://schemas.openxmlformats.org/officeDocument/2006/docPropsVTypes">
  <TotalTime>99</TotalTime>
  <Words>505</Words>
  <Application>Microsoft Office PowerPoint</Application>
  <PresentationFormat>Grand écran</PresentationFormat>
  <Paragraphs>42</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ChronicleVTI</vt:lpstr>
      <vt:lpstr>XML &amp; JSON</vt:lpstr>
      <vt:lpstr>Sommaire</vt:lpstr>
      <vt:lpstr>Définition du xml &amp; JSON</vt:lpstr>
      <vt:lpstr>Structure de base d’XML</vt:lpstr>
      <vt:lpstr>Structure de base d’XML</vt:lpstr>
      <vt:lpstr>Structure de base du json</vt:lpstr>
      <vt:lpstr>Avantages </vt:lpstr>
      <vt:lpstr>Conclusion</vt:lpstr>
      <vt:lpstr>A vous de jouer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KONDA Eudes</dc:creator>
  <cp:lastModifiedBy>KONDA Eudes</cp:lastModifiedBy>
  <cp:revision>3</cp:revision>
  <dcterms:created xsi:type="dcterms:W3CDTF">2025-02-18T07:11:56Z</dcterms:created>
  <dcterms:modified xsi:type="dcterms:W3CDTF">2025-02-18T09:50:00Z</dcterms:modified>
</cp:coreProperties>
</file>